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notesMasterIdLst>
    <p:notesMasterId r:id="rId28"/>
  </p:notesMasterIdLst>
  <p:sldIdLst>
    <p:sldId id="256" r:id="rId5"/>
    <p:sldId id="257" r:id="rId6"/>
    <p:sldId id="279" r:id="rId7"/>
    <p:sldId id="258" r:id="rId8"/>
    <p:sldId id="260" r:id="rId9"/>
    <p:sldId id="261" r:id="rId10"/>
    <p:sldId id="262" r:id="rId11"/>
    <p:sldId id="278" r:id="rId12"/>
    <p:sldId id="263" r:id="rId13"/>
    <p:sldId id="264" r:id="rId14"/>
    <p:sldId id="265" r:id="rId15"/>
    <p:sldId id="266" r:id="rId16"/>
    <p:sldId id="267" r:id="rId17"/>
    <p:sldId id="268" r:id="rId18"/>
    <p:sldId id="269" r:id="rId19"/>
    <p:sldId id="270" r:id="rId20"/>
    <p:sldId id="271" r:id="rId21"/>
    <p:sldId id="276" r:id="rId22"/>
    <p:sldId id="272" r:id="rId23"/>
    <p:sldId id="273" r:id="rId24"/>
    <p:sldId id="274" r:id="rId25"/>
    <p:sldId id="275" r:id="rId26"/>
    <p:sldId id="27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6186D1-9528-4FCD-8F24-46C0B653A6C5}" v="44" dt="2024-05-22T21:42:23.284"/>
    <p1510:client id="{1196B783-3D5A-44E1-BC3E-CA9B172835B9}" v="17" dt="2024-05-22T19:37:51.308"/>
    <p1510:client id="{27707242-473E-47A3-9FBF-00EC28106270}" v="35" dt="2024-05-22T18:25:14.322"/>
    <p1510:client id="{537AA9F9-3F1A-1E96-7609-17F749B5883A}" v="9" dt="2024-05-22T23:41:58.023"/>
    <p1510:client id="{74ED2AEA-0859-0021-8E0F-EA267D1162A4}" v="6" dt="2024-05-23T01:57:02.978"/>
    <p1510:client id="{97A56CAB-2F85-2D38-AA22-AFAF5AB97F25}" v="344" dt="2024-05-22T22:59:39.961"/>
    <p1510:client id="{C553E676-A944-BDF0-F7B8-0D58EFF70340}" v="3" dt="2024-05-22T21:56:52.464"/>
    <p1510:client id="{C595F1A9-E5CA-4482-BC16-4237DCA09015}" v="15" dt="2024-05-22T21:11:55.337"/>
    <p1510:client id="{E5338EFF-615B-275C-C269-B11C953626CD}" v="1" dt="2024-05-22T21:45:45.269"/>
    <p1510:client id="{FA90A434-31A4-48EB-B6E8-4812AECEB8A6}" v="60" dt="2024-05-22T18:22:16.8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8" Type="http://schemas.openxmlformats.org/officeDocument/2006/relationships/slide" Target="slides/slide4.xml"/></Relationships>
</file>

<file path=ppt/diagrams/_rels/data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77016F-BD4E-4B11-B41B-0E8D82044E73}"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FDC732C0-62C6-44A3-BE9F-F6284DCCF2A4}">
      <dgm:prSet/>
      <dgm:spPr/>
      <dgm:t>
        <a:bodyPr/>
        <a:lstStyle/>
        <a:p>
          <a:pPr rtl="0">
            <a:lnSpc>
              <a:spcPct val="100000"/>
            </a:lnSpc>
          </a:pPr>
          <a:r>
            <a:rPr lang="en-US"/>
            <a:t>We explored various websites for historical data and chose a comprehensive dataset from Kaggle.</a:t>
          </a:r>
          <a:r>
            <a:rPr lang="en-US">
              <a:latin typeface="Neue Haas Grotesk Text Pro"/>
            </a:rPr>
            <a:t> </a:t>
          </a:r>
          <a:endParaRPr lang="en-US"/>
        </a:p>
      </dgm:t>
    </dgm:pt>
    <dgm:pt modelId="{72EAA00E-300F-4408-9176-8C3A1458F548}" type="parTrans" cxnId="{9F908AF2-C460-46FB-964D-0169B2773FD2}">
      <dgm:prSet/>
      <dgm:spPr/>
      <dgm:t>
        <a:bodyPr/>
        <a:lstStyle/>
        <a:p>
          <a:endParaRPr lang="en-US"/>
        </a:p>
      </dgm:t>
    </dgm:pt>
    <dgm:pt modelId="{E4A1A7FE-29D8-4DF0-95D3-A4222333AFB1}" type="sibTrans" cxnId="{9F908AF2-C460-46FB-964D-0169B2773FD2}">
      <dgm:prSet/>
      <dgm:spPr/>
      <dgm:t>
        <a:bodyPr/>
        <a:lstStyle/>
        <a:p>
          <a:endParaRPr lang="en-US"/>
        </a:p>
      </dgm:t>
    </dgm:pt>
    <dgm:pt modelId="{5945566B-E711-4B3C-AAFC-AC9757331F19}">
      <dgm:prSet/>
      <dgm:spPr/>
      <dgm:t>
        <a:bodyPr/>
        <a:lstStyle/>
        <a:p>
          <a:pPr rtl="0">
            <a:lnSpc>
              <a:spcPct val="100000"/>
            </a:lnSpc>
          </a:pPr>
          <a:r>
            <a:rPr lang="en-US"/>
            <a:t>Additionally, we're using Selenium to fetch the latest data from </a:t>
          </a:r>
          <a:r>
            <a:rPr lang="en-US">
              <a:latin typeface="Neue Haas Grotesk Text Pro"/>
            </a:rPr>
            <a:t>Kayak to</a:t>
          </a:r>
          <a:r>
            <a:rPr lang="en-US"/>
            <a:t> keep our model up-to-date.</a:t>
          </a:r>
        </a:p>
      </dgm:t>
    </dgm:pt>
    <dgm:pt modelId="{08FC0931-223D-43EB-8B9E-8707CF7718F7}" type="parTrans" cxnId="{2130B391-6AD4-48B6-8C09-FB800876EC78}">
      <dgm:prSet/>
      <dgm:spPr/>
      <dgm:t>
        <a:bodyPr/>
        <a:lstStyle/>
        <a:p>
          <a:endParaRPr lang="en-US"/>
        </a:p>
      </dgm:t>
    </dgm:pt>
    <dgm:pt modelId="{E68EA46E-0EF8-45D4-A8B9-C69C34103BAD}" type="sibTrans" cxnId="{2130B391-6AD4-48B6-8C09-FB800876EC78}">
      <dgm:prSet/>
      <dgm:spPr/>
      <dgm:t>
        <a:bodyPr/>
        <a:lstStyle/>
        <a:p>
          <a:endParaRPr lang="en-US"/>
        </a:p>
      </dgm:t>
    </dgm:pt>
    <dgm:pt modelId="{B5AE8C35-7CF3-46D4-B4B0-E5282CA59931}" type="pres">
      <dgm:prSet presAssocID="{BD77016F-BD4E-4B11-B41B-0E8D82044E73}" presName="root" presStyleCnt="0">
        <dgm:presLayoutVars>
          <dgm:dir/>
          <dgm:resizeHandles val="exact"/>
        </dgm:presLayoutVars>
      </dgm:prSet>
      <dgm:spPr/>
    </dgm:pt>
    <dgm:pt modelId="{D483C060-FA36-4323-9A34-4B27692A859E}" type="pres">
      <dgm:prSet presAssocID="{FDC732C0-62C6-44A3-BE9F-F6284DCCF2A4}" presName="compNode" presStyleCnt="0"/>
      <dgm:spPr/>
    </dgm:pt>
    <dgm:pt modelId="{84BCD01B-E7E5-4D1A-A2E5-8470BD0E9DE0}" type="pres">
      <dgm:prSet presAssocID="{FDC732C0-62C6-44A3-BE9F-F6284DCCF2A4}"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tatistics"/>
        </a:ext>
      </dgm:extLst>
    </dgm:pt>
    <dgm:pt modelId="{64B8AE38-A63A-489E-95B6-829EEB4B38A9}" type="pres">
      <dgm:prSet presAssocID="{FDC732C0-62C6-44A3-BE9F-F6284DCCF2A4}" presName="spaceRect" presStyleCnt="0"/>
      <dgm:spPr/>
    </dgm:pt>
    <dgm:pt modelId="{0E25A679-2A0B-447C-832A-12F6B111A10D}" type="pres">
      <dgm:prSet presAssocID="{FDC732C0-62C6-44A3-BE9F-F6284DCCF2A4}" presName="textRect" presStyleLbl="revTx" presStyleIdx="0" presStyleCnt="2">
        <dgm:presLayoutVars>
          <dgm:chMax val="1"/>
          <dgm:chPref val="1"/>
        </dgm:presLayoutVars>
      </dgm:prSet>
      <dgm:spPr/>
    </dgm:pt>
    <dgm:pt modelId="{93EB7D11-144E-4375-BFC2-33EB9D9D4071}" type="pres">
      <dgm:prSet presAssocID="{E4A1A7FE-29D8-4DF0-95D3-A4222333AFB1}" presName="sibTrans" presStyleCnt="0"/>
      <dgm:spPr/>
    </dgm:pt>
    <dgm:pt modelId="{CB6863FA-20B4-4917-9CA9-08E2C11D3D28}" type="pres">
      <dgm:prSet presAssocID="{5945566B-E711-4B3C-AAFC-AC9757331F19}" presName="compNode" presStyleCnt="0"/>
      <dgm:spPr/>
    </dgm:pt>
    <dgm:pt modelId="{862E510D-1F88-4F55-968F-710F57E1C920}" type="pres">
      <dgm:prSet presAssocID="{5945566B-E711-4B3C-AAFC-AC9757331F19}"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atabase"/>
        </a:ext>
      </dgm:extLst>
    </dgm:pt>
    <dgm:pt modelId="{71D50E35-5728-42F4-9E81-5E4143AA5378}" type="pres">
      <dgm:prSet presAssocID="{5945566B-E711-4B3C-AAFC-AC9757331F19}" presName="spaceRect" presStyleCnt="0"/>
      <dgm:spPr/>
    </dgm:pt>
    <dgm:pt modelId="{CED135BB-C29F-477F-B78B-D8DBAD6C9148}" type="pres">
      <dgm:prSet presAssocID="{5945566B-E711-4B3C-AAFC-AC9757331F19}" presName="textRect" presStyleLbl="revTx" presStyleIdx="1" presStyleCnt="2">
        <dgm:presLayoutVars>
          <dgm:chMax val="1"/>
          <dgm:chPref val="1"/>
        </dgm:presLayoutVars>
      </dgm:prSet>
      <dgm:spPr/>
    </dgm:pt>
  </dgm:ptLst>
  <dgm:cxnLst>
    <dgm:cxn modelId="{FA835C5B-35F1-4E7B-9E14-B4DC45FBA122}" type="presOf" srcId="{FDC732C0-62C6-44A3-BE9F-F6284DCCF2A4}" destId="{0E25A679-2A0B-447C-832A-12F6B111A10D}" srcOrd="0" destOrd="0" presId="urn:microsoft.com/office/officeart/2018/2/layout/IconLabelList"/>
    <dgm:cxn modelId="{2130B391-6AD4-48B6-8C09-FB800876EC78}" srcId="{BD77016F-BD4E-4B11-B41B-0E8D82044E73}" destId="{5945566B-E711-4B3C-AAFC-AC9757331F19}" srcOrd="1" destOrd="0" parTransId="{08FC0931-223D-43EB-8B9E-8707CF7718F7}" sibTransId="{E68EA46E-0EF8-45D4-A8B9-C69C34103BAD}"/>
    <dgm:cxn modelId="{F9D61BA9-B523-45D6-9469-1F382BC615B5}" type="presOf" srcId="{BD77016F-BD4E-4B11-B41B-0E8D82044E73}" destId="{B5AE8C35-7CF3-46D4-B4B0-E5282CA59931}" srcOrd="0" destOrd="0" presId="urn:microsoft.com/office/officeart/2018/2/layout/IconLabelList"/>
    <dgm:cxn modelId="{9F908AF2-C460-46FB-964D-0169B2773FD2}" srcId="{BD77016F-BD4E-4B11-B41B-0E8D82044E73}" destId="{FDC732C0-62C6-44A3-BE9F-F6284DCCF2A4}" srcOrd="0" destOrd="0" parTransId="{72EAA00E-300F-4408-9176-8C3A1458F548}" sibTransId="{E4A1A7FE-29D8-4DF0-95D3-A4222333AFB1}"/>
    <dgm:cxn modelId="{64516AFA-9C13-4493-8B80-9EF73AAB8A82}" type="presOf" srcId="{5945566B-E711-4B3C-AAFC-AC9757331F19}" destId="{CED135BB-C29F-477F-B78B-D8DBAD6C9148}" srcOrd="0" destOrd="0" presId="urn:microsoft.com/office/officeart/2018/2/layout/IconLabelList"/>
    <dgm:cxn modelId="{B16E6121-AE6D-4CAF-A4DE-4D4C12E1001A}" type="presParOf" srcId="{B5AE8C35-7CF3-46D4-B4B0-E5282CA59931}" destId="{D483C060-FA36-4323-9A34-4B27692A859E}" srcOrd="0" destOrd="0" presId="urn:microsoft.com/office/officeart/2018/2/layout/IconLabelList"/>
    <dgm:cxn modelId="{F7DC7C5D-623C-42B8-9A34-2D76B1C29AC6}" type="presParOf" srcId="{D483C060-FA36-4323-9A34-4B27692A859E}" destId="{84BCD01B-E7E5-4D1A-A2E5-8470BD0E9DE0}" srcOrd="0" destOrd="0" presId="urn:microsoft.com/office/officeart/2018/2/layout/IconLabelList"/>
    <dgm:cxn modelId="{FA38B612-2592-4086-8E1B-DEAA2B1D1D26}" type="presParOf" srcId="{D483C060-FA36-4323-9A34-4B27692A859E}" destId="{64B8AE38-A63A-489E-95B6-829EEB4B38A9}" srcOrd="1" destOrd="0" presId="urn:microsoft.com/office/officeart/2018/2/layout/IconLabelList"/>
    <dgm:cxn modelId="{29938BD4-C09F-40FA-8064-2FC01D6DAEA8}" type="presParOf" srcId="{D483C060-FA36-4323-9A34-4B27692A859E}" destId="{0E25A679-2A0B-447C-832A-12F6B111A10D}" srcOrd="2" destOrd="0" presId="urn:microsoft.com/office/officeart/2018/2/layout/IconLabelList"/>
    <dgm:cxn modelId="{17BE9E82-10C6-463B-975E-495BAB3FF0B1}" type="presParOf" srcId="{B5AE8C35-7CF3-46D4-B4B0-E5282CA59931}" destId="{93EB7D11-144E-4375-BFC2-33EB9D9D4071}" srcOrd="1" destOrd="0" presId="urn:microsoft.com/office/officeart/2018/2/layout/IconLabelList"/>
    <dgm:cxn modelId="{9B8C0288-CD73-488F-988A-54D4C302B398}" type="presParOf" srcId="{B5AE8C35-7CF3-46D4-B4B0-E5282CA59931}" destId="{CB6863FA-20B4-4917-9CA9-08E2C11D3D28}" srcOrd="2" destOrd="0" presId="urn:microsoft.com/office/officeart/2018/2/layout/IconLabelList"/>
    <dgm:cxn modelId="{D51FC8B9-6A5F-4AE0-9E4B-DD65C19F270A}" type="presParOf" srcId="{CB6863FA-20B4-4917-9CA9-08E2C11D3D28}" destId="{862E510D-1F88-4F55-968F-710F57E1C920}" srcOrd="0" destOrd="0" presId="urn:microsoft.com/office/officeart/2018/2/layout/IconLabelList"/>
    <dgm:cxn modelId="{17D6F520-8418-41D5-B502-27AB96F00B0B}" type="presParOf" srcId="{CB6863FA-20B4-4917-9CA9-08E2C11D3D28}" destId="{71D50E35-5728-42F4-9E81-5E4143AA5378}" srcOrd="1" destOrd="0" presId="urn:microsoft.com/office/officeart/2018/2/layout/IconLabelList"/>
    <dgm:cxn modelId="{B0776EB4-E4DA-4B23-80BC-09C9488B0054}" type="presParOf" srcId="{CB6863FA-20B4-4917-9CA9-08E2C11D3D28}" destId="{CED135BB-C29F-477F-B78B-D8DBAD6C9148}"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BCD01B-E7E5-4D1A-A2E5-8470BD0E9DE0}">
      <dsp:nvSpPr>
        <dsp:cNvPr id="0" name=""/>
        <dsp:cNvSpPr/>
      </dsp:nvSpPr>
      <dsp:spPr>
        <a:xfrm>
          <a:off x="665077" y="979502"/>
          <a:ext cx="951750" cy="95175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25A679-2A0B-447C-832A-12F6B111A10D}">
      <dsp:nvSpPr>
        <dsp:cNvPr id="0" name=""/>
        <dsp:cNvSpPr/>
      </dsp:nvSpPr>
      <dsp:spPr>
        <a:xfrm>
          <a:off x="83452" y="2226384"/>
          <a:ext cx="2115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rtl="0">
            <a:lnSpc>
              <a:spcPct val="100000"/>
            </a:lnSpc>
            <a:spcBef>
              <a:spcPct val="0"/>
            </a:spcBef>
            <a:spcAft>
              <a:spcPct val="35000"/>
            </a:spcAft>
            <a:buNone/>
          </a:pPr>
          <a:r>
            <a:rPr lang="en-US" sz="1100" kern="1200"/>
            <a:t>We explored various websites for historical data and chose a comprehensive dataset from Kaggle.</a:t>
          </a:r>
          <a:r>
            <a:rPr lang="en-US" sz="1100" kern="1200">
              <a:latin typeface="Neue Haas Grotesk Text Pro"/>
            </a:rPr>
            <a:t> </a:t>
          </a:r>
          <a:endParaRPr lang="en-US" sz="1100" kern="1200"/>
        </a:p>
      </dsp:txBody>
      <dsp:txXfrm>
        <a:off x="83452" y="2226384"/>
        <a:ext cx="2115000" cy="720000"/>
      </dsp:txXfrm>
    </dsp:sp>
    <dsp:sp modelId="{862E510D-1F88-4F55-968F-710F57E1C920}">
      <dsp:nvSpPr>
        <dsp:cNvPr id="0" name=""/>
        <dsp:cNvSpPr/>
      </dsp:nvSpPr>
      <dsp:spPr>
        <a:xfrm>
          <a:off x="3150202" y="979502"/>
          <a:ext cx="951750" cy="95175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D135BB-C29F-477F-B78B-D8DBAD6C9148}">
      <dsp:nvSpPr>
        <dsp:cNvPr id="0" name=""/>
        <dsp:cNvSpPr/>
      </dsp:nvSpPr>
      <dsp:spPr>
        <a:xfrm>
          <a:off x="2568577" y="2226384"/>
          <a:ext cx="2115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rtl="0">
            <a:lnSpc>
              <a:spcPct val="100000"/>
            </a:lnSpc>
            <a:spcBef>
              <a:spcPct val="0"/>
            </a:spcBef>
            <a:spcAft>
              <a:spcPct val="35000"/>
            </a:spcAft>
            <a:buNone/>
          </a:pPr>
          <a:r>
            <a:rPr lang="en-US" sz="1100" kern="1200"/>
            <a:t>Additionally, we're using Selenium to fetch the latest data from </a:t>
          </a:r>
          <a:r>
            <a:rPr lang="en-US" sz="1100" kern="1200">
              <a:latin typeface="Neue Haas Grotesk Text Pro"/>
            </a:rPr>
            <a:t>Kayak to</a:t>
          </a:r>
          <a:r>
            <a:rPr lang="en-US" sz="1100" kern="1200"/>
            <a:t> keep our model up-to-date.</a:t>
          </a:r>
        </a:p>
      </dsp:txBody>
      <dsp:txXfrm>
        <a:off x="2568577" y="2226384"/>
        <a:ext cx="2115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jpeg>
</file>

<file path=ppt/media/image26.png>
</file>

<file path=ppt/media/image27.svg>
</file>

<file path=ppt/media/image3.jpeg>
</file>

<file path=ppt/media/image4.jp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06FE87-8251-4C9C-882F-08E10817FE55}" type="datetimeFigureOut">
              <a:rPr lang="en-CA" smtClean="0"/>
              <a:t>2024-05-22</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D66846-7E89-400F-91B7-D2F220809650}" type="slidenum">
              <a:rPr lang="en-CA" smtClean="0"/>
              <a:t>‹#›</a:t>
            </a:fld>
            <a:endParaRPr lang="en-CA"/>
          </a:p>
        </p:txBody>
      </p:sp>
    </p:spTree>
    <p:extLst>
      <p:ext uri="{BB962C8B-B14F-4D97-AF65-F5344CB8AC3E}">
        <p14:creationId xmlns:p14="http://schemas.microsoft.com/office/powerpoint/2010/main" val="2468342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57D66846-7E89-400F-91B7-D2F220809650}" type="slidenum">
              <a:rPr lang="en-CA" smtClean="0"/>
              <a:t>7</a:t>
            </a:fld>
            <a:endParaRPr lang="en-CA"/>
          </a:p>
        </p:txBody>
      </p:sp>
    </p:spTree>
    <p:extLst>
      <p:ext uri="{BB962C8B-B14F-4D97-AF65-F5344CB8AC3E}">
        <p14:creationId xmlns:p14="http://schemas.microsoft.com/office/powerpoint/2010/main" val="1471325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5/22/2024</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996251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5/22/2024</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7182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5/22/2024</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9045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5/22/2024</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3652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5/22/2024</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13768163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5/22/2024</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8731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5/22/2024</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6130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5/22/2024</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1773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5/22/2024</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8524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5/22/2024</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9952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5/22/2024</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1803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5/22/2024</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a:t>
            </a:fld>
            <a:endParaRPr lang="en-US"/>
          </a:p>
        </p:txBody>
      </p:sp>
    </p:spTree>
    <p:extLst>
      <p:ext uri="{BB962C8B-B14F-4D97-AF65-F5344CB8AC3E}">
        <p14:creationId xmlns:p14="http://schemas.microsoft.com/office/powerpoint/2010/main" val="890731293"/>
      </p:ext>
    </p:extLst>
  </p:cSld>
  <p:clrMap bg1="dk1" tx1="lt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3.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247FD0E-C93A-490E-9994-C79DC8977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Close up of a control panel of an aeroplane flying at night">
            <a:extLst>
              <a:ext uri="{FF2B5EF4-FFF2-40B4-BE49-F238E27FC236}">
                <a16:creationId xmlns:a16="http://schemas.microsoft.com/office/drawing/2014/main" id="{99985178-02DE-A988-A820-6F05FC5351BB}"/>
              </a:ext>
            </a:extLst>
          </p:cNvPr>
          <p:cNvPicPr>
            <a:picLocks noChangeAspect="1"/>
          </p:cNvPicPr>
          <p:nvPr/>
        </p:nvPicPr>
        <p:blipFill rotWithShape="1">
          <a:blip r:embed="rId2"/>
          <a:srcRect t="10884" r="-1" b="4824"/>
          <a:stretch/>
        </p:blipFill>
        <p:spPr>
          <a:xfrm>
            <a:off x="3048" y="10"/>
            <a:ext cx="12188952" cy="6857990"/>
          </a:xfrm>
          <a:prstGeom prst="rect">
            <a:avLst/>
          </a:prstGeom>
        </p:spPr>
      </p:pic>
      <p:sp>
        <p:nvSpPr>
          <p:cNvPr id="32" name="Rectangle 31">
            <a:extLst>
              <a:ext uri="{FF2B5EF4-FFF2-40B4-BE49-F238E27FC236}">
                <a16:creationId xmlns:a16="http://schemas.microsoft.com/office/drawing/2014/main" id="{1CDD2F19-0AAB-46D2-A7D4-9BD8F7E42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78792" y="-578805"/>
            <a:ext cx="6858003" cy="8015586"/>
          </a:xfrm>
          <a:prstGeom prst="rect">
            <a:avLst/>
          </a:prstGeom>
          <a:gradFill flip="none" rotWithShape="1">
            <a:gsLst>
              <a:gs pos="48000">
                <a:sysClr val="windowText" lastClr="000000">
                  <a:alpha val="30000"/>
                </a:sysClr>
              </a:gs>
              <a:gs pos="85000">
                <a:sysClr val="windowText" lastClr="000000">
                  <a:alpha val="51000"/>
                </a:sysClr>
              </a:gs>
              <a:gs pos="0">
                <a:sysClr val="windowText" lastClr="000000">
                  <a:alpha val="0"/>
                </a:sysClr>
              </a:gs>
            </a:gsLst>
            <a:lin ang="16200000" scaled="1"/>
            <a:tileRect/>
          </a:gradFill>
          <a:ln w="12700" cap="flat" cmpd="sng" algn="ctr">
            <a:no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entury Gothic"/>
              <a:ea typeface="+mn-ea"/>
              <a:cs typeface="+mn-cs"/>
            </a:endParaRPr>
          </a:p>
        </p:txBody>
      </p:sp>
      <p:sp>
        <p:nvSpPr>
          <p:cNvPr id="2" name="Title 1">
            <a:extLst>
              <a:ext uri="{FF2B5EF4-FFF2-40B4-BE49-F238E27FC236}">
                <a16:creationId xmlns:a16="http://schemas.microsoft.com/office/drawing/2014/main" id="{8440CEFB-B06C-1675-64FA-DB2240546A72}"/>
              </a:ext>
            </a:extLst>
          </p:cNvPr>
          <p:cNvSpPr>
            <a:spLocks noGrp="1"/>
          </p:cNvSpPr>
          <p:nvPr>
            <p:ph type="ctrTitle"/>
          </p:nvPr>
        </p:nvSpPr>
        <p:spPr>
          <a:xfrm>
            <a:off x="1600516" y="1247140"/>
            <a:ext cx="4650160" cy="3450844"/>
          </a:xfrm>
        </p:spPr>
        <p:txBody>
          <a:bodyPr>
            <a:normAutofit/>
          </a:bodyPr>
          <a:lstStyle/>
          <a:p>
            <a:pPr>
              <a:lnSpc>
                <a:spcPct val="90000"/>
              </a:lnSpc>
            </a:pPr>
            <a:r>
              <a:rPr lang="en-US" sz="5100">
                <a:solidFill>
                  <a:srgbClr val="FFFFFF"/>
                </a:solidFill>
              </a:rPr>
              <a:t>AIRLINE PRICE PREDICTION</a:t>
            </a:r>
            <a:endParaRPr lang="en-CA" sz="5100">
              <a:solidFill>
                <a:srgbClr val="FFFFFF"/>
              </a:solidFill>
            </a:endParaRPr>
          </a:p>
        </p:txBody>
      </p:sp>
      <p:sp>
        <p:nvSpPr>
          <p:cNvPr id="3" name="Subtitle 2">
            <a:extLst>
              <a:ext uri="{FF2B5EF4-FFF2-40B4-BE49-F238E27FC236}">
                <a16:creationId xmlns:a16="http://schemas.microsoft.com/office/drawing/2014/main" id="{260C1C36-7552-4335-E64F-16AC4135744D}"/>
              </a:ext>
            </a:extLst>
          </p:cNvPr>
          <p:cNvSpPr>
            <a:spLocks noGrp="1"/>
          </p:cNvSpPr>
          <p:nvPr>
            <p:ph type="subTitle" idx="1"/>
          </p:nvPr>
        </p:nvSpPr>
        <p:spPr>
          <a:xfrm>
            <a:off x="1600515" y="4818126"/>
            <a:ext cx="4959807" cy="1268984"/>
          </a:xfrm>
        </p:spPr>
        <p:txBody>
          <a:bodyPr>
            <a:normAutofit fontScale="85000" lnSpcReduction="20000"/>
          </a:bodyPr>
          <a:lstStyle/>
          <a:p>
            <a:endParaRPr lang="en-US" dirty="0">
              <a:solidFill>
                <a:srgbClr val="FFFFFF"/>
              </a:solidFill>
            </a:endParaRPr>
          </a:p>
          <a:p>
            <a:r>
              <a:rPr lang="en-US" dirty="0">
                <a:solidFill>
                  <a:srgbClr val="FFFFFF"/>
                </a:solidFill>
              </a:rPr>
              <a:t>Group Name: Data Detectives</a:t>
            </a:r>
          </a:p>
          <a:p>
            <a:r>
              <a:rPr lang="en-US" dirty="0">
                <a:solidFill>
                  <a:srgbClr val="FFFFFF"/>
                </a:solidFill>
              </a:rPr>
              <a:t>Step Presentation #1</a:t>
            </a:r>
            <a:endParaRPr lang="en-CA" dirty="0">
              <a:solidFill>
                <a:srgbClr val="FFFFFF"/>
              </a:solidFill>
            </a:endParaRPr>
          </a:p>
        </p:txBody>
      </p:sp>
      <p:sp>
        <p:nvSpPr>
          <p:cNvPr id="33" name="Rectangle 32">
            <a:extLst>
              <a:ext uri="{FF2B5EF4-FFF2-40B4-BE49-F238E27FC236}">
                <a16:creationId xmlns:a16="http://schemas.microsoft.com/office/drawing/2014/main" id="{AD77B2DF-AF44-4996-BBFD-5DF9162BE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F6BECB9-A7FC-400F-8502-97A13BB87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8777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B4F60-1693-A245-971B-73BE9FA00057}"/>
              </a:ext>
            </a:extLst>
          </p:cNvPr>
          <p:cNvSpPr>
            <a:spLocks noGrp="1"/>
          </p:cNvSpPr>
          <p:nvPr>
            <p:ph type="title"/>
          </p:nvPr>
        </p:nvSpPr>
        <p:spPr/>
        <p:txBody>
          <a:bodyPr/>
          <a:lstStyle/>
          <a:p>
            <a:endParaRPr lang="en-CA"/>
          </a:p>
        </p:txBody>
      </p:sp>
      <p:pic>
        <p:nvPicPr>
          <p:cNvPr id="5" name="Content Placeholder 4">
            <a:extLst>
              <a:ext uri="{FF2B5EF4-FFF2-40B4-BE49-F238E27FC236}">
                <a16:creationId xmlns:a16="http://schemas.microsoft.com/office/drawing/2014/main" id="{2CDAF285-6E84-169E-3275-96DFF80683E3}"/>
              </a:ext>
            </a:extLst>
          </p:cNvPr>
          <p:cNvPicPr>
            <a:picLocks noGrp="1" noChangeAspect="1"/>
          </p:cNvPicPr>
          <p:nvPr>
            <p:ph idx="1"/>
          </p:nvPr>
        </p:nvPicPr>
        <p:blipFill>
          <a:blip r:embed="rId2"/>
          <a:stretch>
            <a:fillRect/>
          </a:stretch>
        </p:blipFill>
        <p:spPr>
          <a:xfrm>
            <a:off x="0" y="0"/>
            <a:ext cx="12180757" cy="6858000"/>
          </a:xfrm>
        </p:spPr>
      </p:pic>
      <p:sp>
        <p:nvSpPr>
          <p:cNvPr id="6" name="Rectangle 5">
            <a:extLst>
              <a:ext uri="{FF2B5EF4-FFF2-40B4-BE49-F238E27FC236}">
                <a16:creationId xmlns:a16="http://schemas.microsoft.com/office/drawing/2014/main" id="{ADD44EB9-F6D0-6067-0E62-93F445613066}"/>
              </a:ext>
            </a:extLst>
          </p:cNvPr>
          <p:cNvSpPr/>
          <p:nvPr/>
        </p:nvSpPr>
        <p:spPr>
          <a:xfrm>
            <a:off x="-95549" y="-60203"/>
            <a:ext cx="12276306" cy="437744"/>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cxnSp>
        <p:nvCxnSpPr>
          <p:cNvPr id="8" name="Straight Arrow Connector 7">
            <a:extLst>
              <a:ext uri="{FF2B5EF4-FFF2-40B4-BE49-F238E27FC236}">
                <a16:creationId xmlns:a16="http://schemas.microsoft.com/office/drawing/2014/main" id="{388DFE8B-3679-6BD9-9FBF-218BD867DC29}"/>
              </a:ext>
            </a:extLst>
          </p:cNvPr>
          <p:cNvCxnSpPr/>
          <p:nvPr/>
        </p:nvCxnSpPr>
        <p:spPr>
          <a:xfrm>
            <a:off x="379379" y="455362"/>
            <a:ext cx="3599234" cy="2336476"/>
          </a:xfrm>
          <a:prstGeom prst="straightConnector1">
            <a:avLst/>
          </a:prstGeom>
          <a:ln w="19050"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0" name="Straight Arrow Connector 9">
            <a:extLst>
              <a:ext uri="{FF2B5EF4-FFF2-40B4-BE49-F238E27FC236}">
                <a16:creationId xmlns:a16="http://schemas.microsoft.com/office/drawing/2014/main" id="{D4F5DCCB-9C2F-6F5B-7A90-7331A366FDF2}"/>
              </a:ext>
            </a:extLst>
          </p:cNvPr>
          <p:cNvCxnSpPr/>
          <p:nvPr/>
        </p:nvCxnSpPr>
        <p:spPr>
          <a:xfrm>
            <a:off x="1809345" y="252919"/>
            <a:ext cx="2169268" cy="2538919"/>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2" name="Straight Arrow Connector 11">
            <a:extLst>
              <a:ext uri="{FF2B5EF4-FFF2-40B4-BE49-F238E27FC236}">
                <a16:creationId xmlns:a16="http://schemas.microsoft.com/office/drawing/2014/main" id="{78DEC0D6-6D73-B0F7-0171-6A52D375194B}"/>
              </a:ext>
            </a:extLst>
          </p:cNvPr>
          <p:cNvCxnSpPr/>
          <p:nvPr/>
        </p:nvCxnSpPr>
        <p:spPr>
          <a:xfrm>
            <a:off x="2636196" y="330740"/>
            <a:ext cx="1342417" cy="2461098"/>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4" name="Straight Arrow Connector 13">
            <a:extLst>
              <a:ext uri="{FF2B5EF4-FFF2-40B4-BE49-F238E27FC236}">
                <a16:creationId xmlns:a16="http://schemas.microsoft.com/office/drawing/2014/main" id="{06E728F5-B4F5-0814-EA3D-B2F1502D3264}"/>
              </a:ext>
            </a:extLst>
          </p:cNvPr>
          <p:cNvCxnSpPr/>
          <p:nvPr/>
        </p:nvCxnSpPr>
        <p:spPr>
          <a:xfrm>
            <a:off x="3511685" y="252919"/>
            <a:ext cx="466928" cy="2538919"/>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6" name="Straight Arrow Connector 15">
            <a:extLst>
              <a:ext uri="{FF2B5EF4-FFF2-40B4-BE49-F238E27FC236}">
                <a16:creationId xmlns:a16="http://schemas.microsoft.com/office/drawing/2014/main" id="{4AE22ECF-FE20-5ED3-21C6-9F79955E221E}"/>
              </a:ext>
            </a:extLst>
          </p:cNvPr>
          <p:cNvCxnSpPr/>
          <p:nvPr/>
        </p:nvCxnSpPr>
        <p:spPr>
          <a:xfrm flipH="1">
            <a:off x="3978613" y="330740"/>
            <a:ext cx="515566" cy="2461098"/>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8" name="Straight Arrow Connector 17">
            <a:extLst>
              <a:ext uri="{FF2B5EF4-FFF2-40B4-BE49-F238E27FC236}">
                <a16:creationId xmlns:a16="http://schemas.microsoft.com/office/drawing/2014/main" id="{23E1ADCC-F6A8-889A-6640-3DA6D6918C81}"/>
              </a:ext>
            </a:extLst>
          </p:cNvPr>
          <p:cNvCxnSpPr/>
          <p:nvPr/>
        </p:nvCxnSpPr>
        <p:spPr>
          <a:xfrm flipH="1">
            <a:off x="3978613" y="330740"/>
            <a:ext cx="1429966" cy="2461098"/>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2" name="Straight Arrow Connector 21">
            <a:extLst>
              <a:ext uri="{FF2B5EF4-FFF2-40B4-BE49-F238E27FC236}">
                <a16:creationId xmlns:a16="http://schemas.microsoft.com/office/drawing/2014/main" id="{19DCEF55-AAF3-5585-F17D-D7538D78C81D}"/>
              </a:ext>
            </a:extLst>
          </p:cNvPr>
          <p:cNvCxnSpPr/>
          <p:nvPr/>
        </p:nvCxnSpPr>
        <p:spPr>
          <a:xfrm flipH="1">
            <a:off x="3978613" y="330740"/>
            <a:ext cx="2422187" cy="2538919"/>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4" name="Straight Arrow Connector 23">
            <a:extLst>
              <a:ext uri="{FF2B5EF4-FFF2-40B4-BE49-F238E27FC236}">
                <a16:creationId xmlns:a16="http://schemas.microsoft.com/office/drawing/2014/main" id="{9992DC1C-1A82-CBB3-1429-648A1F396512}"/>
              </a:ext>
            </a:extLst>
          </p:cNvPr>
          <p:cNvCxnSpPr/>
          <p:nvPr/>
        </p:nvCxnSpPr>
        <p:spPr>
          <a:xfrm flipH="1">
            <a:off x="3978613" y="330740"/>
            <a:ext cx="3443591" cy="2461098"/>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6" name="Straight Arrow Connector 25">
            <a:extLst>
              <a:ext uri="{FF2B5EF4-FFF2-40B4-BE49-F238E27FC236}">
                <a16:creationId xmlns:a16="http://schemas.microsoft.com/office/drawing/2014/main" id="{5807A834-136A-4AAC-3798-E7BABE13C477}"/>
              </a:ext>
            </a:extLst>
          </p:cNvPr>
          <p:cNvCxnSpPr/>
          <p:nvPr/>
        </p:nvCxnSpPr>
        <p:spPr>
          <a:xfrm flipH="1">
            <a:off x="3978613" y="330740"/>
            <a:ext cx="4234776" cy="2461098"/>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8" name="Straight Arrow Connector 27">
            <a:extLst>
              <a:ext uri="{FF2B5EF4-FFF2-40B4-BE49-F238E27FC236}">
                <a16:creationId xmlns:a16="http://schemas.microsoft.com/office/drawing/2014/main" id="{450472D8-31BE-7A64-8962-E7EE9C5CECDA}"/>
              </a:ext>
            </a:extLst>
          </p:cNvPr>
          <p:cNvCxnSpPr/>
          <p:nvPr/>
        </p:nvCxnSpPr>
        <p:spPr>
          <a:xfrm flipH="1">
            <a:off x="3978613" y="377541"/>
            <a:ext cx="5165387" cy="2414297"/>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0" name="Straight Arrow Connector 29">
            <a:extLst>
              <a:ext uri="{FF2B5EF4-FFF2-40B4-BE49-F238E27FC236}">
                <a16:creationId xmlns:a16="http://schemas.microsoft.com/office/drawing/2014/main" id="{8FD792FF-1197-9A6B-6007-98E5BDF51F6E}"/>
              </a:ext>
            </a:extLst>
          </p:cNvPr>
          <p:cNvCxnSpPr/>
          <p:nvPr/>
        </p:nvCxnSpPr>
        <p:spPr>
          <a:xfrm flipH="1">
            <a:off x="3978613" y="408561"/>
            <a:ext cx="6234889" cy="2383277"/>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2" name="Straight Arrow Connector 31">
            <a:extLst>
              <a:ext uri="{FF2B5EF4-FFF2-40B4-BE49-F238E27FC236}">
                <a16:creationId xmlns:a16="http://schemas.microsoft.com/office/drawing/2014/main" id="{4C64020C-2A90-8669-1511-AEC01EF02066}"/>
              </a:ext>
            </a:extLst>
          </p:cNvPr>
          <p:cNvCxnSpPr/>
          <p:nvPr/>
        </p:nvCxnSpPr>
        <p:spPr>
          <a:xfrm flipH="1">
            <a:off x="3978613" y="377541"/>
            <a:ext cx="7500025" cy="2414297"/>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3" name="TextBox 32">
            <a:extLst>
              <a:ext uri="{FF2B5EF4-FFF2-40B4-BE49-F238E27FC236}">
                <a16:creationId xmlns:a16="http://schemas.microsoft.com/office/drawing/2014/main" id="{2C6D1330-B967-47E3-8D11-19B70E27811B}"/>
              </a:ext>
            </a:extLst>
          </p:cNvPr>
          <p:cNvSpPr txBox="1"/>
          <p:nvPr/>
        </p:nvSpPr>
        <p:spPr>
          <a:xfrm>
            <a:off x="2636196" y="2800047"/>
            <a:ext cx="2908571" cy="369332"/>
          </a:xfrm>
          <a:prstGeom prst="rect">
            <a:avLst/>
          </a:prstGeom>
          <a:noFill/>
        </p:spPr>
        <p:txBody>
          <a:bodyPr wrap="square" rtlCol="0">
            <a:spAutoFit/>
          </a:bodyPr>
          <a:lstStyle/>
          <a:p>
            <a:pPr algn="ctr"/>
            <a:r>
              <a:rPr lang="en-US">
                <a:highlight>
                  <a:srgbClr val="000080"/>
                </a:highlight>
              </a:rPr>
              <a:t>FEATURES</a:t>
            </a:r>
            <a:endParaRPr lang="en-IN">
              <a:highlight>
                <a:srgbClr val="000080"/>
              </a:highlight>
            </a:endParaRPr>
          </a:p>
        </p:txBody>
      </p:sp>
    </p:spTree>
    <p:extLst>
      <p:ext uri="{BB962C8B-B14F-4D97-AF65-F5344CB8AC3E}">
        <p14:creationId xmlns:p14="http://schemas.microsoft.com/office/powerpoint/2010/main" val="2080714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F779BB-9D45-B24A-257E-A2D98B3590A3}"/>
              </a:ext>
            </a:extLst>
          </p:cNvPr>
          <p:cNvSpPr>
            <a:spLocks noGrp="1"/>
          </p:cNvSpPr>
          <p:nvPr>
            <p:ph type="title"/>
          </p:nvPr>
        </p:nvSpPr>
        <p:spPr>
          <a:xfrm>
            <a:off x="8018462" y="455362"/>
            <a:ext cx="3677491" cy="1550419"/>
          </a:xfrm>
        </p:spPr>
        <p:txBody>
          <a:bodyPr>
            <a:normAutofit/>
          </a:bodyPr>
          <a:lstStyle/>
          <a:p>
            <a:pPr>
              <a:lnSpc>
                <a:spcPct val="90000"/>
              </a:lnSpc>
            </a:pPr>
            <a:r>
              <a:rPr lang="en-US" sz="3700"/>
              <a:t>Made Our Code Modular</a:t>
            </a:r>
            <a:endParaRPr lang="en-CA" sz="3700"/>
          </a:p>
        </p:txBody>
      </p:sp>
      <p:pic>
        <p:nvPicPr>
          <p:cNvPr id="5" name="Content Placeholder 4" descr="A screenshot of a computer&#10;&#10;Description automatically generated">
            <a:extLst>
              <a:ext uri="{FF2B5EF4-FFF2-40B4-BE49-F238E27FC236}">
                <a16:creationId xmlns:a16="http://schemas.microsoft.com/office/drawing/2014/main" id="{3A05D846-E90F-76F0-8838-32671C817241}"/>
              </a:ext>
            </a:extLst>
          </p:cNvPr>
          <p:cNvPicPr>
            <a:picLocks noChangeAspect="1"/>
          </p:cNvPicPr>
          <p:nvPr/>
        </p:nvPicPr>
        <p:blipFill rotWithShape="1">
          <a:blip r:embed="rId2"/>
          <a:srcRect l="3474" r="35467"/>
          <a:stretch/>
        </p:blipFill>
        <p:spPr>
          <a:xfrm>
            <a:off x="20" y="10"/>
            <a:ext cx="7444308" cy="6857990"/>
          </a:xfrm>
          <a:custGeom>
            <a:avLst/>
            <a:gdLst/>
            <a:ahLst/>
            <a:cxnLst/>
            <a:rect l="l" t="t" r="r" b="b"/>
            <a:pathLst>
              <a:path w="7444328" h="6858000">
                <a:moveTo>
                  <a:pt x="0" y="0"/>
                </a:moveTo>
                <a:lnTo>
                  <a:pt x="6874601" y="0"/>
                </a:lnTo>
                <a:lnTo>
                  <a:pt x="6874601" y="565149"/>
                </a:lnTo>
                <a:lnTo>
                  <a:pt x="7444328" y="565149"/>
                </a:lnTo>
                <a:lnTo>
                  <a:pt x="7444328" y="6858000"/>
                </a:lnTo>
                <a:lnTo>
                  <a:pt x="0" y="6858000"/>
                </a:lnTo>
                <a:close/>
              </a:path>
            </a:pathLst>
          </a:custGeom>
        </p:spPr>
      </p:pic>
      <p:sp>
        <p:nvSpPr>
          <p:cNvPr id="71" name="Rectangle 7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10472"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10472"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ontent Placeholder 8">
            <a:extLst>
              <a:ext uri="{FF2B5EF4-FFF2-40B4-BE49-F238E27FC236}">
                <a16:creationId xmlns:a16="http://schemas.microsoft.com/office/drawing/2014/main" id="{4001B7DD-7953-8BE6-E8F9-7BED412382E6}"/>
              </a:ext>
            </a:extLst>
          </p:cNvPr>
          <p:cNvSpPr>
            <a:spLocks noGrp="1"/>
          </p:cNvSpPr>
          <p:nvPr>
            <p:ph idx="1"/>
          </p:nvPr>
        </p:nvSpPr>
        <p:spPr>
          <a:xfrm>
            <a:off x="8018462" y="2160016"/>
            <a:ext cx="3677491" cy="3926152"/>
          </a:xfrm>
        </p:spPr>
        <p:txBody>
          <a:bodyPr>
            <a:normAutofit/>
          </a:bodyPr>
          <a:lstStyle/>
          <a:p>
            <a:r>
              <a:rPr lang="en-US"/>
              <a:t>Modular code in ML enhances readability, reusability, debugging, and collaboration.</a:t>
            </a:r>
          </a:p>
          <a:p>
            <a:endParaRPr lang="en-US"/>
          </a:p>
        </p:txBody>
      </p:sp>
    </p:spTree>
    <p:extLst>
      <p:ext uri="{BB962C8B-B14F-4D97-AF65-F5344CB8AC3E}">
        <p14:creationId xmlns:p14="http://schemas.microsoft.com/office/powerpoint/2010/main" val="16973757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A75512-2424-AF8D-419C-F1D536C41D14}"/>
              </a:ext>
            </a:extLst>
          </p:cNvPr>
          <p:cNvSpPr>
            <a:spLocks noGrp="1"/>
          </p:cNvSpPr>
          <p:nvPr>
            <p:ph type="title"/>
          </p:nvPr>
        </p:nvSpPr>
        <p:spPr>
          <a:xfrm>
            <a:off x="8018462" y="455362"/>
            <a:ext cx="3683467" cy="1550419"/>
          </a:xfrm>
        </p:spPr>
        <p:txBody>
          <a:bodyPr>
            <a:normAutofit/>
          </a:bodyPr>
          <a:lstStyle/>
          <a:p>
            <a:pPr>
              <a:lnSpc>
                <a:spcPct val="90000"/>
              </a:lnSpc>
            </a:pPr>
            <a:r>
              <a:rPr lang="en-US" sz="3400"/>
              <a:t>Created a Basic Dashboard</a:t>
            </a:r>
            <a:endParaRPr lang="en-CA" sz="3400"/>
          </a:p>
        </p:txBody>
      </p:sp>
      <p:pic>
        <p:nvPicPr>
          <p:cNvPr id="5" name="Content Placeholder 4" descr="A screenshot of a computer&#10;&#10;Description automatically generated">
            <a:extLst>
              <a:ext uri="{FF2B5EF4-FFF2-40B4-BE49-F238E27FC236}">
                <a16:creationId xmlns:a16="http://schemas.microsoft.com/office/drawing/2014/main" id="{61A9F75F-75C3-404D-5CE2-679418DE69B2}"/>
              </a:ext>
            </a:extLst>
          </p:cNvPr>
          <p:cNvPicPr>
            <a:picLocks noChangeAspect="1"/>
          </p:cNvPicPr>
          <p:nvPr/>
        </p:nvPicPr>
        <p:blipFill rotWithShape="1">
          <a:blip r:embed="rId2"/>
          <a:srcRect l="22483" r="15742"/>
          <a:stretch/>
        </p:blipFill>
        <p:spPr>
          <a:xfrm>
            <a:off x="20" y="1"/>
            <a:ext cx="7531588" cy="6858000"/>
          </a:xfrm>
          <a:prstGeom prst="rect">
            <a:avLst/>
          </a:prstGeom>
        </p:spPr>
      </p:pic>
      <p:sp>
        <p:nvSpPr>
          <p:cNvPr id="31" name="Rectangle 3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4C6890D4-FC70-41BE-8EB2-18E5DD283345}"/>
              </a:ext>
            </a:extLst>
          </p:cNvPr>
          <p:cNvSpPr>
            <a:spLocks noGrp="1"/>
          </p:cNvSpPr>
          <p:nvPr>
            <p:ph idx="1"/>
          </p:nvPr>
        </p:nvSpPr>
        <p:spPr>
          <a:xfrm>
            <a:off x="8018462" y="2160016"/>
            <a:ext cx="3683467" cy="3926152"/>
          </a:xfrm>
        </p:spPr>
        <p:txBody>
          <a:bodyPr>
            <a:normAutofit/>
          </a:bodyPr>
          <a:lstStyle/>
          <a:p>
            <a:r>
              <a:rPr lang="en-US"/>
              <a:t>We will keep developing it until the end of the project to boost performance and to get best user interaction.</a:t>
            </a:r>
          </a:p>
        </p:txBody>
      </p:sp>
    </p:spTree>
    <p:extLst>
      <p:ext uri="{BB962C8B-B14F-4D97-AF65-F5344CB8AC3E}">
        <p14:creationId xmlns:p14="http://schemas.microsoft.com/office/powerpoint/2010/main" val="24097458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83E2F880-D9EA-CE5A-6418-7A697EAD8164}"/>
              </a:ext>
            </a:extLst>
          </p:cNvPr>
          <p:cNvPicPr>
            <a:picLocks noChangeAspect="1"/>
          </p:cNvPicPr>
          <p:nvPr/>
        </p:nvPicPr>
        <p:blipFill rotWithShape="1">
          <a:blip r:embed="rId2"/>
          <a:srcRect l="25"/>
          <a:stretch/>
        </p:blipFill>
        <p:spPr>
          <a:xfrm>
            <a:off x="3048" y="10"/>
            <a:ext cx="12188952" cy="6857990"/>
          </a:xfrm>
          <a:prstGeom prst="rect">
            <a:avLst/>
          </a:prstGeom>
        </p:spPr>
      </p:pic>
      <p:sp>
        <p:nvSpPr>
          <p:cNvPr id="23" name="Rectangle">
            <a:extLst>
              <a:ext uri="{FF2B5EF4-FFF2-40B4-BE49-F238E27FC236}">
                <a16:creationId xmlns:a16="http://schemas.microsoft.com/office/drawing/2014/main" id="{F7C9FD24-3092-E04F-925D-C1183BF54C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755908" cy="6858001"/>
          </a:xfrm>
          <a:prstGeom prst="rect">
            <a:avLst/>
          </a:prstGeom>
          <a:solidFill>
            <a:schemeClr val="bg1">
              <a:alpha val="85000"/>
            </a:schemeClr>
          </a:solidFill>
          <a:ln w="12700">
            <a:miter lim="400000"/>
          </a:ln>
        </p:spPr>
        <p:txBody>
          <a:bodyPr lIns="50800" tIns="50800" rIns="50800" bIns="50800" anchor="ctr"/>
          <a:lstStyle/>
          <a:p>
            <a:pPr algn="ctr" defTabSz="457200"/>
            <a:endParaRPr sz="2600" cap="all">
              <a:solidFill>
                <a:srgbClr val="FFFFFF"/>
              </a:solidFill>
              <a:sym typeface="Avenir Next"/>
            </a:endParaRPr>
          </a:p>
        </p:txBody>
      </p:sp>
      <p:sp>
        <p:nvSpPr>
          <p:cNvPr id="2" name="Title 1">
            <a:extLst>
              <a:ext uri="{FF2B5EF4-FFF2-40B4-BE49-F238E27FC236}">
                <a16:creationId xmlns:a16="http://schemas.microsoft.com/office/drawing/2014/main" id="{772B6742-B843-AAF5-06A8-D2522CA352B1}"/>
              </a:ext>
            </a:extLst>
          </p:cNvPr>
          <p:cNvSpPr>
            <a:spLocks noGrp="1"/>
          </p:cNvSpPr>
          <p:nvPr>
            <p:ph type="title"/>
          </p:nvPr>
        </p:nvSpPr>
        <p:spPr>
          <a:xfrm>
            <a:off x="576072" y="455362"/>
            <a:ext cx="3780775" cy="1550419"/>
          </a:xfrm>
        </p:spPr>
        <p:txBody>
          <a:bodyPr>
            <a:normAutofit/>
          </a:bodyPr>
          <a:lstStyle/>
          <a:p>
            <a:pPr>
              <a:lnSpc>
                <a:spcPct val="90000"/>
              </a:lnSpc>
            </a:pPr>
            <a:r>
              <a:rPr lang="en-CA" sz="3400"/>
              <a:t>What we Explored so far for deployment?</a:t>
            </a:r>
          </a:p>
        </p:txBody>
      </p:sp>
      <p:sp>
        <p:nvSpPr>
          <p:cNvPr id="9" name="Content Placeholder 8">
            <a:extLst>
              <a:ext uri="{FF2B5EF4-FFF2-40B4-BE49-F238E27FC236}">
                <a16:creationId xmlns:a16="http://schemas.microsoft.com/office/drawing/2014/main" id="{1DF7D344-9A6C-36C4-09B8-A73B953A1F27}"/>
              </a:ext>
            </a:extLst>
          </p:cNvPr>
          <p:cNvSpPr>
            <a:spLocks noGrp="1"/>
          </p:cNvSpPr>
          <p:nvPr>
            <p:ph idx="1"/>
          </p:nvPr>
        </p:nvSpPr>
        <p:spPr>
          <a:xfrm>
            <a:off x="576072" y="2160016"/>
            <a:ext cx="3780775" cy="3926152"/>
          </a:xfrm>
        </p:spPr>
        <p:txBody>
          <a:bodyPr vert="horz" lIns="91440" tIns="45720" rIns="91440" bIns="45720" rtlCol="0" anchor="t">
            <a:normAutofit/>
          </a:bodyPr>
          <a:lstStyle/>
          <a:p>
            <a:r>
              <a:rPr lang="en-US"/>
              <a:t>AWS</a:t>
            </a:r>
          </a:p>
        </p:txBody>
      </p:sp>
      <p:sp>
        <p:nvSpPr>
          <p:cNvPr id="24" name="Rectangle 23">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1082"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1082"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859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Rectangle 22">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24" name="Rectangle 23">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 y="0"/>
            <a:ext cx="1218590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34850EC1-ECA9-CAA1-F56F-F876361B0239}"/>
              </a:ext>
            </a:extLst>
          </p:cNvPr>
          <p:cNvPicPr>
            <a:picLocks noGrp="1" noChangeAspect="1"/>
          </p:cNvPicPr>
          <p:nvPr>
            <p:ph idx="1"/>
          </p:nvPr>
        </p:nvPicPr>
        <p:blipFill rotWithShape="1">
          <a:blip r:embed="rId2"/>
          <a:srcRect/>
          <a:stretch/>
        </p:blipFill>
        <p:spPr>
          <a:xfrm>
            <a:off x="20" y="10"/>
            <a:ext cx="12191980" cy="6857990"/>
          </a:xfrm>
          <a:prstGeom prst="rect">
            <a:avLst/>
          </a:prstGeom>
        </p:spPr>
      </p:pic>
      <p:sp>
        <p:nvSpPr>
          <p:cNvPr id="25" name="Rectangle">
            <a:extLst>
              <a:ext uri="{FF2B5EF4-FFF2-40B4-BE49-F238E27FC236}">
                <a16:creationId xmlns:a16="http://schemas.microsoft.com/office/drawing/2014/main" id="{44037D61-FFBD-0342-90C5-D1AD7C899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02096"/>
            <a:ext cx="9421303" cy="2755904"/>
          </a:xfrm>
          <a:prstGeom prst="rect">
            <a:avLst/>
          </a:prstGeom>
          <a:solidFill>
            <a:schemeClr val="bg1">
              <a:alpha val="85000"/>
            </a:schemeClr>
          </a:solidFill>
          <a:ln w="12700">
            <a:miter lim="400000"/>
          </a:ln>
        </p:spPr>
        <p:txBody>
          <a:bodyPr lIns="50800" tIns="50800" rIns="50800" bIns="50800" anchor="ctr"/>
          <a:lstStyle/>
          <a:p>
            <a:pPr algn="ctr" defTabSz="457200"/>
            <a:endParaRPr sz="2600" cap="all">
              <a:solidFill>
                <a:srgbClr val="FFFFFF"/>
              </a:solidFill>
              <a:sym typeface="Avenir Next"/>
            </a:endParaRPr>
          </a:p>
        </p:txBody>
      </p:sp>
      <p:sp>
        <p:nvSpPr>
          <p:cNvPr id="2" name="Title 1">
            <a:extLst>
              <a:ext uri="{FF2B5EF4-FFF2-40B4-BE49-F238E27FC236}">
                <a16:creationId xmlns:a16="http://schemas.microsoft.com/office/drawing/2014/main" id="{7B016C7D-0591-3EE7-9A05-101DEE55E136}"/>
              </a:ext>
            </a:extLst>
          </p:cNvPr>
          <p:cNvSpPr>
            <a:spLocks noGrp="1"/>
          </p:cNvSpPr>
          <p:nvPr>
            <p:ph type="title"/>
          </p:nvPr>
        </p:nvSpPr>
        <p:spPr>
          <a:xfrm>
            <a:off x="565150" y="4642192"/>
            <a:ext cx="8393008" cy="1015663"/>
          </a:xfrm>
        </p:spPr>
        <p:txBody>
          <a:bodyPr vert="horz" lIns="91440" tIns="45720" rIns="91440" bIns="45720" rtlCol="0" anchor="b">
            <a:normAutofit/>
          </a:bodyPr>
          <a:lstStyle/>
          <a:p>
            <a:pPr>
              <a:lnSpc>
                <a:spcPct val="90000"/>
              </a:lnSpc>
            </a:pPr>
            <a:r>
              <a:rPr lang="en-US" sz="4600"/>
              <a:t>GCP(Google Cloud Platform)</a:t>
            </a:r>
          </a:p>
        </p:txBody>
      </p:sp>
      <p:sp>
        <p:nvSpPr>
          <p:cNvPr id="26" name="Rectangle 25">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1302"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7" name="Rectangle 26">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18433"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23611612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5" name="Rectangle 44">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46" name="Rectangle 45">
            <a:extLst>
              <a:ext uri="{FF2B5EF4-FFF2-40B4-BE49-F238E27FC236}">
                <a16:creationId xmlns:a16="http://schemas.microsoft.com/office/drawing/2014/main" id="{0247FD0E-C93A-490E-9994-C79DC8977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FB9D67E3-6B0A-1CC0-D095-55204187B569}"/>
              </a:ext>
            </a:extLst>
          </p:cNvPr>
          <p:cNvPicPr>
            <a:picLocks noGrp="1" noChangeAspect="1"/>
          </p:cNvPicPr>
          <p:nvPr>
            <p:ph idx="1"/>
          </p:nvPr>
        </p:nvPicPr>
        <p:blipFill rotWithShape="1">
          <a:blip r:embed="rId2"/>
          <a:srcRect l="25"/>
          <a:stretch/>
        </p:blipFill>
        <p:spPr>
          <a:xfrm>
            <a:off x="3048" y="10"/>
            <a:ext cx="12188952" cy="6857990"/>
          </a:xfrm>
          <a:prstGeom prst="rect">
            <a:avLst/>
          </a:prstGeom>
        </p:spPr>
      </p:pic>
      <p:sp>
        <p:nvSpPr>
          <p:cNvPr id="47" name="Rectangle 46">
            <a:extLst>
              <a:ext uri="{FF2B5EF4-FFF2-40B4-BE49-F238E27FC236}">
                <a16:creationId xmlns:a16="http://schemas.microsoft.com/office/drawing/2014/main" id="{1CDD2F19-0AAB-46D2-A7D4-9BD8F7E42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755205" y="-578805"/>
            <a:ext cx="6858003" cy="8015586"/>
          </a:xfrm>
          <a:prstGeom prst="rect">
            <a:avLst/>
          </a:prstGeom>
          <a:gradFill flip="none" rotWithShape="1">
            <a:gsLst>
              <a:gs pos="48000">
                <a:sysClr val="windowText" lastClr="000000">
                  <a:alpha val="30000"/>
                </a:sysClr>
              </a:gs>
              <a:gs pos="85000">
                <a:sysClr val="windowText" lastClr="000000">
                  <a:alpha val="49000"/>
                </a:sysClr>
              </a:gs>
              <a:gs pos="0">
                <a:sysClr val="windowText" lastClr="000000">
                  <a:alpha val="0"/>
                </a:sysClr>
              </a:gs>
            </a:gsLst>
            <a:lin ang="16200000" scaled="1"/>
            <a:tileRect/>
          </a:gradFill>
          <a:ln w="12700" cap="flat" cmpd="sng" algn="ctr">
            <a:no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entury Gothic"/>
              <a:ea typeface="+mn-ea"/>
              <a:cs typeface="+mn-cs"/>
            </a:endParaRPr>
          </a:p>
        </p:txBody>
      </p:sp>
      <p:sp>
        <p:nvSpPr>
          <p:cNvPr id="2" name="Title 1">
            <a:extLst>
              <a:ext uri="{FF2B5EF4-FFF2-40B4-BE49-F238E27FC236}">
                <a16:creationId xmlns:a16="http://schemas.microsoft.com/office/drawing/2014/main" id="{6B814CF0-DE29-AB4C-5B94-53D53EE65D84}"/>
              </a:ext>
            </a:extLst>
          </p:cNvPr>
          <p:cNvSpPr>
            <a:spLocks noGrp="1"/>
          </p:cNvSpPr>
          <p:nvPr>
            <p:ph type="title"/>
          </p:nvPr>
        </p:nvSpPr>
        <p:spPr>
          <a:xfrm>
            <a:off x="5968808" y="1247140"/>
            <a:ext cx="4650160" cy="3450844"/>
          </a:xfrm>
        </p:spPr>
        <p:txBody>
          <a:bodyPr vert="horz" lIns="91440" tIns="45720" rIns="91440" bIns="45720" rtlCol="0" anchor="t">
            <a:normAutofit/>
          </a:bodyPr>
          <a:lstStyle/>
          <a:p>
            <a:pPr algn="r"/>
            <a:r>
              <a:rPr lang="en-US" sz="6000">
                <a:solidFill>
                  <a:srgbClr val="FFFFFF"/>
                </a:solidFill>
              </a:rPr>
              <a:t>Heroku</a:t>
            </a:r>
          </a:p>
        </p:txBody>
      </p:sp>
      <p:sp>
        <p:nvSpPr>
          <p:cNvPr id="48" name="Rectangle 47">
            <a:extLst>
              <a:ext uri="{FF2B5EF4-FFF2-40B4-BE49-F238E27FC236}">
                <a16:creationId xmlns:a16="http://schemas.microsoft.com/office/drawing/2014/main" id="{AD77B2DF-AF44-4996-BBFD-5DF9162BE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58144"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FF6BECB9-A7FC-400F-8502-97A13BB87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2685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31069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4" name="Rectangle 33">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35" name="Rectangle 34">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BFF654-F695-13D0-0B3B-A14903A0E9BF}"/>
              </a:ext>
            </a:extLst>
          </p:cNvPr>
          <p:cNvSpPr>
            <a:spLocks noGrp="1"/>
          </p:cNvSpPr>
          <p:nvPr>
            <p:ph type="title"/>
          </p:nvPr>
        </p:nvSpPr>
        <p:spPr>
          <a:xfrm>
            <a:off x="8018633" y="1247140"/>
            <a:ext cx="3608208" cy="3450844"/>
          </a:xfrm>
        </p:spPr>
        <p:txBody>
          <a:bodyPr vert="horz" lIns="91440" tIns="45720" rIns="91440" bIns="45720" rtlCol="0" anchor="t">
            <a:normAutofit/>
          </a:bodyPr>
          <a:lstStyle/>
          <a:p>
            <a:r>
              <a:rPr lang="en-US" sz="4800"/>
              <a:t>Total Airlines we have</a:t>
            </a:r>
          </a:p>
        </p:txBody>
      </p:sp>
      <p:sp>
        <p:nvSpPr>
          <p:cNvPr id="9" name="Content Placeholder 8">
            <a:extLst>
              <a:ext uri="{FF2B5EF4-FFF2-40B4-BE49-F238E27FC236}">
                <a16:creationId xmlns:a16="http://schemas.microsoft.com/office/drawing/2014/main" id="{DCB30E99-9BBB-30EC-D1D5-6333377B8859}"/>
              </a:ext>
            </a:extLst>
          </p:cNvPr>
          <p:cNvSpPr>
            <a:spLocks noGrp="1"/>
          </p:cNvSpPr>
          <p:nvPr>
            <p:ph idx="1"/>
          </p:nvPr>
        </p:nvSpPr>
        <p:spPr>
          <a:xfrm>
            <a:off x="8018633" y="4818126"/>
            <a:ext cx="3608208" cy="1268984"/>
          </a:xfrm>
        </p:spPr>
        <p:txBody>
          <a:bodyPr vert="horz" lIns="91440" tIns="45720" rIns="91440" bIns="45720" rtlCol="0" anchor="b">
            <a:normAutofit/>
          </a:bodyPr>
          <a:lstStyle/>
          <a:p>
            <a:pPr marL="0" indent="0">
              <a:buNone/>
            </a:pPr>
            <a:r>
              <a:rPr lang="en-US"/>
              <a:t>We have 9 different airlines and we have 1405 unique flight codes.</a:t>
            </a:r>
          </a:p>
        </p:txBody>
      </p:sp>
      <p:pic>
        <p:nvPicPr>
          <p:cNvPr id="5" name="Content Placeholder 4" descr="A screenshot of a computer&#10;&#10;Description automatically generated">
            <a:extLst>
              <a:ext uri="{FF2B5EF4-FFF2-40B4-BE49-F238E27FC236}">
                <a16:creationId xmlns:a16="http://schemas.microsoft.com/office/drawing/2014/main" id="{24B50F10-4A2A-54C5-13E9-EFC3ACEA6AB0}"/>
              </a:ext>
            </a:extLst>
          </p:cNvPr>
          <p:cNvPicPr>
            <a:picLocks noChangeAspect="1"/>
          </p:cNvPicPr>
          <p:nvPr/>
        </p:nvPicPr>
        <p:blipFill rotWithShape="1">
          <a:blip r:embed="rId2"/>
          <a:srcRect r="49170" b="1"/>
          <a:stretch/>
        </p:blipFill>
        <p:spPr>
          <a:xfrm>
            <a:off x="-1" y="10"/>
            <a:ext cx="7456513" cy="6857990"/>
          </a:xfrm>
          <a:custGeom>
            <a:avLst/>
            <a:gdLst/>
            <a:ahLst/>
            <a:cxnLst/>
            <a:rect l="l" t="t" r="r" b="b"/>
            <a:pathLst>
              <a:path w="7456513" h="6858000">
                <a:moveTo>
                  <a:pt x="0" y="0"/>
                </a:moveTo>
                <a:lnTo>
                  <a:pt x="6059386" y="0"/>
                </a:lnTo>
                <a:lnTo>
                  <a:pt x="6059386" y="1375489"/>
                </a:lnTo>
                <a:lnTo>
                  <a:pt x="7456513" y="1375489"/>
                </a:lnTo>
                <a:lnTo>
                  <a:pt x="7456513" y="6858000"/>
                </a:lnTo>
                <a:lnTo>
                  <a:pt x="0" y="6858000"/>
                </a:lnTo>
                <a:close/>
              </a:path>
            </a:pathLst>
          </a:custGeom>
        </p:spPr>
      </p:pic>
      <p:sp>
        <p:nvSpPr>
          <p:cNvPr id="36" name="Rectangle 35">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85818"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7" name="Rectangle 36">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85818"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13050331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1" name="Rectangle 50">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52" name="Rectangle 51">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4" name="Rectangle 53">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658991E1-3742-C64A-41A2-3054A7385C16}"/>
              </a:ext>
            </a:extLst>
          </p:cNvPr>
          <p:cNvSpPr>
            <a:spLocks noGrp="1"/>
          </p:cNvSpPr>
          <p:nvPr>
            <p:ph type="title"/>
          </p:nvPr>
        </p:nvSpPr>
        <p:spPr>
          <a:xfrm>
            <a:off x="3229057" y="4320541"/>
            <a:ext cx="8393008" cy="1179508"/>
          </a:xfrm>
        </p:spPr>
        <p:txBody>
          <a:bodyPr vert="horz" lIns="91440" tIns="45720" rIns="91440" bIns="45720" rtlCol="0" anchor="b">
            <a:normAutofit/>
          </a:bodyPr>
          <a:lstStyle/>
          <a:p>
            <a:pPr>
              <a:lnSpc>
                <a:spcPct val="90000"/>
              </a:lnSpc>
            </a:pPr>
            <a:r>
              <a:rPr lang="en-US" sz="4200"/>
              <a:t>We have four different classes.</a:t>
            </a:r>
          </a:p>
        </p:txBody>
      </p:sp>
      <p:pic>
        <p:nvPicPr>
          <p:cNvPr id="5" name="Content Placeholder 4" descr="A screenshot of a computer&#10;&#10;Description automatically generated">
            <a:extLst>
              <a:ext uri="{FF2B5EF4-FFF2-40B4-BE49-F238E27FC236}">
                <a16:creationId xmlns:a16="http://schemas.microsoft.com/office/drawing/2014/main" id="{999D72C7-AE99-746F-58D5-EA7E9B793CEB}"/>
              </a:ext>
            </a:extLst>
          </p:cNvPr>
          <p:cNvPicPr>
            <a:picLocks noGrp="1" noChangeAspect="1"/>
          </p:cNvPicPr>
          <p:nvPr>
            <p:ph idx="1"/>
          </p:nvPr>
        </p:nvPicPr>
        <p:blipFill>
          <a:blip r:embed="rId2"/>
          <a:stretch>
            <a:fillRect/>
          </a:stretch>
        </p:blipFill>
        <p:spPr>
          <a:xfrm>
            <a:off x="3229058" y="1357951"/>
            <a:ext cx="7302910" cy="2756849"/>
          </a:xfrm>
          <a:prstGeom prst="rect">
            <a:avLst/>
          </a:prstGeom>
        </p:spPr>
      </p:pic>
    </p:spTree>
    <p:extLst>
      <p:ext uri="{BB962C8B-B14F-4D97-AF65-F5344CB8AC3E}">
        <p14:creationId xmlns:p14="http://schemas.microsoft.com/office/powerpoint/2010/main" val="10431054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9456FE3-275E-ABE3-3A4F-F4182FB58009}"/>
              </a:ext>
            </a:extLst>
          </p:cNvPr>
          <p:cNvSpPr>
            <a:spLocks noGrp="1"/>
          </p:cNvSpPr>
          <p:nvPr>
            <p:ph idx="1"/>
          </p:nvPr>
        </p:nvSpPr>
        <p:spPr>
          <a:xfrm>
            <a:off x="572389" y="1537446"/>
            <a:ext cx="3603625" cy="3926152"/>
          </a:xfrm>
        </p:spPr>
        <p:txBody>
          <a:bodyPr vert="horz" lIns="91440" tIns="45720" rIns="91440" bIns="45720" rtlCol="0">
            <a:normAutofit/>
          </a:bodyPr>
          <a:lstStyle/>
          <a:p>
            <a:pPr marL="0" indent="0">
              <a:buNone/>
            </a:pPr>
            <a:r>
              <a:rPr lang="en-US" sz="5400" b="1"/>
              <a:t>Let's Jump Into some fun part!</a:t>
            </a:r>
          </a:p>
        </p:txBody>
      </p:sp>
      <p:pic>
        <p:nvPicPr>
          <p:cNvPr id="5" name="Picture 4" descr="A photo of a dog with its tongue out in a field of flowers">
            <a:extLst>
              <a:ext uri="{FF2B5EF4-FFF2-40B4-BE49-F238E27FC236}">
                <a16:creationId xmlns:a16="http://schemas.microsoft.com/office/drawing/2014/main" id="{A1922BA3-544E-59D3-3D9F-9CE4500DE293}"/>
              </a:ext>
            </a:extLst>
          </p:cNvPr>
          <p:cNvPicPr>
            <a:picLocks noChangeAspect="1"/>
          </p:cNvPicPr>
          <p:nvPr/>
        </p:nvPicPr>
        <p:blipFill rotWithShape="1">
          <a:blip r:embed="rId2"/>
          <a:srcRect t="37898" b="680"/>
          <a:stretch/>
        </p:blipFill>
        <p:spPr>
          <a:xfrm>
            <a:off x="4748403" y="10"/>
            <a:ext cx="7443597" cy="6857990"/>
          </a:xfrm>
          <a:prstGeom prst="rect">
            <a:avLst/>
          </a:prstGeom>
        </p:spPr>
      </p:pic>
      <p:sp>
        <p:nvSpPr>
          <p:cNvPr id="11"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8403"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8403"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5878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8" name="Rectangle 57">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59" name="Rectangle 58">
            <a:extLst>
              <a:ext uri="{FF2B5EF4-FFF2-40B4-BE49-F238E27FC236}">
                <a16:creationId xmlns:a16="http://schemas.microsoft.com/office/drawing/2014/main" id="{0247FD0E-C93A-490E-9994-C79DC8977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with blue lines&#10;&#10;Description automatically generated">
            <a:extLst>
              <a:ext uri="{FF2B5EF4-FFF2-40B4-BE49-F238E27FC236}">
                <a16:creationId xmlns:a16="http://schemas.microsoft.com/office/drawing/2014/main" id="{DF26F825-2CB9-D651-5588-DDAF21753D6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5356"/>
          <a:stretch/>
        </p:blipFill>
        <p:spPr>
          <a:xfrm>
            <a:off x="3048" y="9842"/>
            <a:ext cx="12188952" cy="6857990"/>
          </a:xfrm>
          <a:prstGeom prst="rect">
            <a:avLst/>
          </a:prstGeom>
        </p:spPr>
      </p:pic>
      <p:sp>
        <p:nvSpPr>
          <p:cNvPr id="60" name="Rectangle 59">
            <a:extLst>
              <a:ext uri="{FF2B5EF4-FFF2-40B4-BE49-F238E27FC236}">
                <a16:creationId xmlns:a16="http://schemas.microsoft.com/office/drawing/2014/main" id="{1CDD2F19-0AAB-46D2-A7D4-9BD8F7E42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755205" y="-578805"/>
            <a:ext cx="6858003" cy="8015586"/>
          </a:xfrm>
          <a:prstGeom prst="rect">
            <a:avLst/>
          </a:prstGeom>
          <a:gradFill flip="none" rotWithShape="1">
            <a:gsLst>
              <a:gs pos="48000">
                <a:sysClr val="windowText" lastClr="000000">
                  <a:alpha val="30000"/>
                </a:sysClr>
              </a:gs>
              <a:gs pos="85000">
                <a:sysClr val="windowText" lastClr="000000">
                  <a:alpha val="49000"/>
                </a:sysClr>
              </a:gs>
              <a:gs pos="0">
                <a:sysClr val="windowText" lastClr="000000">
                  <a:alpha val="0"/>
                </a:sysClr>
              </a:gs>
            </a:gsLst>
            <a:lin ang="16200000" scaled="1"/>
            <a:tileRect/>
          </a:gradFill>
          <a:ln w="12700" cap="flat" cmpd="sng" algn="ctr">
            <a:no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entury Gothic"/>
              <a:ea typeface="+mn-ea"/>
              <a:cs typeface="+mn-cs"/>
            </a:endParaRPr>
          </a:p>
        </p:txBody>
      </p:sp>
      <p:sp>
        <p:nvSpPr>
          <p:cNvPr id="2" name="Title 1">
            <a:extLst>
              <a:ext uri="{FF2B5EF4-FFF2-40B4-BE49-F238E27FC236}">
                <a16:creationId xmlns:a16="http://schemas.microsoft.com/office/drawing/2014/main" id="{0A49DBD3-9531-DD50-8286-5583E93BDEF4}"/>
              </a:ext>
            </a:extLst>
          </p:cNvPr>
          <p:cNvSpPr>
            <a:spLocks noGrp="1"/>
          </p:cNvSpPr>
          <p:nvPr>
            <p:ph type="title"/>
          </p:nvPr>
        </p:nvSpPr>
        <p:spPr>
          <a:xfrm>
            <a:off x="5968808" y="1247140"/>
            <a:ext cx="4650160" cy="3450844"/>
          </a:xfrm>
        </p:spPr>
        <p:txBody>
          <a:bodyPr vert="horz" lIns="91440" tIns="45720" rIns="91440" bIns="45720" rtlCol="0" anchor="t">
            <a:normAutofit/>
          </a:bodyPr>
          <a:lstStyle/>
          <a:p>
            <a:pPr algn="r">
              <a:lnSpc>
                <a:spcPct val="90000"/>
              </a:lnSpc>
            </a:pPr>
            <a:r>
              <a:rPr lang="en-US" sz="2900">
                <a:solidFill>
                  <a:srgbClr val="FFFFFF"/>
                </a:solidFill>
                <a:effectLst/>
                <a:highlight>
                  <a:srgbClr val="000080"/>
                </a:highlight>
              </a:rPr>
              <a:t>From the graph we notice that the fare distribution is right-skewed  which shows that most fares have lower prices.</a:t>
            </a:r>
            <a:br>
              <a:rPr lang="en-US" sz="2900">
                <a:solidFill>
                  <a:srgbClr val="FFFFFF"/>
                </a:solidFill>
                <a:effectLst/>
                <a:highlight>
                  <a:srgbClr val="000080"/>
                </a:highlight>
              </a:rPr>
            </a:br>
            <a:endParaRPr lang="en-US" sz="2900">
              <a:solidFill>
                <a:srgbClr val="FFFFFF"/>
              </a:solidFill>
              <a:effectLst/>
              <a:highlight>
                <a:srgbClr val="000080"/>
              </a:highlight>
            </a:endParaRPr>
          </a:p>
        </p:txBody>
      </p:sp>
      <p:sp>
        <p:nvSpPr>
          <p:cNvPr id="61" name="Rectangle 60">
            <a:extLst>
              <a:ext uri="{FF2B5EF4-FFF2-40B4-BE49-F238E27FC236}">
                <a16:creationId xmlns:a16="http://schemas.microsoft.com/office/drawing/2014/main" id="{AD77B2DF-AF44-4996-BBFD-5DF9162BE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58144"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FF6BECB9-A7FC-400F-8502-97A13BB87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2685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0564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839CAA-ED32-6B3F-E584-A9C19C074751}"/>
              </a:ext>
            </a:extLst>
          </p:cNvPr>
          <p:cNvSpPr>
            <a:spLocks noGrp="1"/>
          </p:cNvSpPr>
          <p:nvPr>
            <p:ph type="title"/>
          </p:nvPr>
        </p:nvSpPr>
        <p:spPr>
          <a:xfrm>
            <a:off x="5127362" y="455362"/>
            <a:ext cx="6881728" cy="1550419"/>
          </a:xfrm>
        </p:spPr>
        <p:txBody>
          <a:bodyPr>
            <a:normAutofit/>
          </a:bodyPr>
          <a:lstStyle/>
          <a:p>
            <a:r>
              <a:rPr lang="en-US"/>
              <a:t>Roles For Project</a:t>
            </a:r>
            <a:endParaRPr lang="en-CA"/>
          </a:p>
        </p:txBody>
      </p:sp>
      <p:pic>
        <p:nvPicPr>
          <p:cNvPr id="22" name="Picture 21" descr="Light bulb on yellow background with sketched light beams and cord">
            <a:extLst>
              <a:ext uri="{FF2B5EF4-FFF2-40B4-BE49-F238E27FC236}">
                <a16:creationId xmlns:a16="http://schemas.microsoft.com/office/drawing/2014/main" id="{EB0B79C8-717B-BAEC-0260-8C2546C1EC48}"/>
              </a:ext>
            </a:extLst>
          </p:cNvPr>
          <p:cNvPicPr>
            <a:picLocks noChangeAspect="1"/>
          </p:cNvPicPr>
          <p:nvPr/>
        </p:nvPicPr>
        <p:blipFill rotWithShape="1">
          <a:blip r:embed="rId2"/>
          <a:srcRect l="51274" r="7016"/>
          <a:stretch/>
        </p:blipFill>
        <p:spPr>
          <a:xfrm>
            <a:off x="20" y="10"/>
            <a:ext cx="4651228" cy="6857990"/>
          </a:xfrm>
          <a:prstGeom prst="rect">
            <a:avLst/>
          </a:prstGeom>
        </p:spPr>
      </p:pic>
      <p:sp>
        <p:nvSpPr>
          <p:cNvPr id="28" name="Rectangle 27">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74CA474-52BB-6C15-5519-8899DE2D2B3D}"/>
              </a:ext>
            </a:extLst>
          </p:cNvPr>
          <p:cNvSpPr>
            <a:spLocks noGrp="1"/>
          </p:cNvSpPr>
          <p:nvPr>
            <p:ph idx="1"/>
          </p:nvPr>
        </p:nvSpPr>
        <p:spPr>
          <a:xfrm>
            <a:off x="5127362" y="2160016"/>
            <a:ext cx="6881728" cy="3926152"/>
          </a:xfrm>
        </p:spPr>
        <p:txBody>
          <a:bodyPr vert="horz" lIns="91440" tIns="45720" rIns="91440" bIns="45720" rtlCol="0" anchor="t">
            <a:noAutofit/>
          </a:bodyPr>
          <a:lstStyle/>
          <a:p>
            <a:r>
              <a:rPr lang="en-CA" sz="2000"/>
              <a:t>Data Acquisition: Mohamed Maaz Rehan</a:t>
            </a:r>
          </a:p>
          <a:p>
            <a:r>
              <a:rPr lang="en-CA" sz="2000"/>
              <a:t>Data Preprocessing: Comfort</a:t>
            </a:r>
          </a:p>
          <a:p>
            <a:r>
              <a:rPr lang="en-CA" sz="2000"/>
              <a:t>Feature Engineering: Devendra</a:t>
            </a:r>
          </a:p>
          <a:p>
            <a:r>
              <a:rPr lang="en-CA" sz="2000"/>
              <a:t>Model Development: Gaurav Singh and Swetha</a:t>
            </a:r>
          </a:p>
          <a:p>
            <a:r>
              <a:rPr lang="en-CA" sz="2000"/>
              <a:t>Model Evaluation: Janki Zala </a:t>
            </a:r>
          </a:p>
          <a:p>
            <a:r>
              <a:rPr lang="en-CA" sz="2000"/>
              <a:t>Data Warehousing : Gaurav Singh Rawat</a:t>
            </a:r>
          </a:p>
          <a:p>
            <a:r>
              <a:rPr lang="en-CA" sz="2000"/>
              <a:t>Deployment: Fatemi and Urjeet</a:t>
            </a:r>
            <a:endParaRPr lang="en-CA"/>
          </a:p>
          <a:p>
            <a:r>
              <a:rPr lang="en-CA" sz="2000"/>
              <a:t>Dashboard Creation: Tirth and Isha</a:t>
            </a:r>
            <a:br>
              <a:rPr lang="en-CA" sz="2000"/>
            </a:br>
            <a:br>
              <a:rPr lang="en-CA" sz="2000"/>
            </a:br>
            <a:br>
              <a:rPr lang="en-CA" sz="2000"/>
            </a:br>
            <a:br>
              <a:rPr lang="en-CA" sz="2000"/>
            </a:br>
            <a:br>
              <a:rPr lang="en-CA" sz="2000"/>
            </a:br>
            <a:endParaRPr lang="en-CA" sz="2000"/>
          </a:p>
        </p:txBody>
      </p:sp>
    </p:spTree>
    <p:extLst>
      <p:ext uri="{BB962C8B-B14F-4D97-AF65-F5344CB8AC3E}">
        <p14:creationId xmlns:p14="http://schemas.microsoft.com/office/powerpoint/2010/main" val="2353335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2" name="Rectangle 11">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14" name="Rectangle 13">
            <a:extLst>
              <a:ext uri="{FF2B5EF4-FFF2-40B4-BE49-F238E27FC236}">
                <a16:creationId xmlns:a16="http://schemas.microsoft.com/office/drawing/2014/main" id="{0247FD0E-C93A-490E-9994-C79DC8977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of flight duration">
            <a:extLst>
              <a:ext uri="{FF2B5EF4-FFF2-40B4-BE49-F238E27FC236}">
                <a16:creationId xmlns:a16="http://schemas.microsoft.com/office/drawing/2014/main" id="{B622309F-63AB-E320-1536-E0B08EE2553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5356"/>
          <a:stretch/>
        </p:blipFill>
        <p:spPr>
          <a:xfrm>
            <a:off x="3048" y="10"/>
            <a:ext cx="12188952" cy="6857990"/>
          </a:xfrm>
          <a:prstGeom prst="rect">
            <a:avLst/>
          </a:prstGeom>
        </p:spPr>
      </p:pic>
      <p:sp>
        <p:nvSpPr>
          <p:cNvPr id="16" name="Rectangle 15">
            <a:extLst>
              <a:ext uri="{FF2B5EF4-FFF2-40B4-BE49-F238E27FC236}">
                <a16:creationId xmlns:a16="http://schemas.microsoft.com/office/drawing/2014/main" id="{1CDD2F19-0AAB-46D2-A7D4-9BD8F7E42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755205" y="-578805"/>
            <a:ext cx="6858003" cy="8015586"/>
          </a:xfrm>
          <a:prstGeom prst="rect">
            <a:avLst/>
          </a:prstGeom>
          <a:gradFill flip="none" rotWithShape="1">
            <a:gsLst>
              <a:gs pos="48000">
                <a:sysClr val="windowText" lastClr="000000">
                  <a:alpha val="30000"/>
                </a:sysClr>
              </a:gs>
              <a:gs pos="85000">
                <a:sysClr val="windowText" lastClr="000000">
                  <a:alpha val="49000"/>
                </a:sysClr>
              </a:gs>
              <a:gs pos="0">
                <a:sysClr val="windowText" lastClr="000000">
                  <a:alpha val="0"/>
                </a:sysClr>
              </a:gs>
            </a:gsLst>
            <a:lin ang="16200000" scaled="1"/>
            <a:tileRect/>
          </a:gradFill>
          <a:ln w="12700" cap="flat" cmpd="sng" algn="ctr">
            <a:no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entury Gothic"/>
              <a:ea typeface="+mn-ea"/>
              <a:cs typeface="+mn-cs"/>
            </a:endParaRPr>
          </a:p>
        </p:txBody>
      </p:sp>
      <p:sp>
        <p:nvSpPr>
          <p:cNvPr id="2" name="Title 1">
            <a:extLst>
              <a:ext uri="{FF2B5EF4-FFF2-40B4-BE49-F238E27FC236}">
                <a16:creationId xmlns:a16="http://schemas.microsoft.com/office/drawing/2014/main" id="{4A302C8F-19D1-3C24-B2DD-5936CCBB5802}"/>
              </a:ext>
            </a:extLst>
          </p:cNvPr>
          <p:cNvSpPr>
            <a:spLocks noGrp="1"/>
          </p:cNvSpPr>
          <p:nvPr>
            <p:ph type="title"/>
          </p:nvPr>
        </p:nvSpPr>
        <p:spPr>
          <a:xfrm>
            <a:off x="5968808" y="1268360"/>
            <a:ext cx="4650160" cy="3429623"/>
          </a:xfrm>
        </p:spPr>
        <p:txBody>
          <a:bodyPr vert="horz" lIns="91440" tIns="45720" rIns="91440" bIns="45720" rtlCol="0" anchor="t">
            <a:normAutofit/>
          </a:bodyPr>
          <a:lstStyle/>
          <a:p>
            <a:pPr algn="r">
              <a:lnSpc>
                <a:spcPct val="90000"/>
              </a:lnSpc>
            </a:pPr>
            <a:r>
              <a:rPr lang="en-US" sz="2900" dirty="0">
                <a:solidFill>
                  <a:srgbClr val="FFFFFF"/>
                </a:solidFill>
                <a:highlight>
                  <a:srgbClr val="FF00FF"/>
                </a:highlight>
              </a:rPr>
              <a:t>Distribution of flight Duration.</a:t>
            </a:r>
          </a:p>
        </p:txBody>
      </p:sp>
      <p:sp>
        <p:nvSpPr>
          <p:cNvPr id="18" name="Rectangle 17">
            <a:extLst>
              <a:ext uri="{FF2B5EF4-FFF2-40B4-BE49-F238E27FC236}">
                <a16:creationId xmlns:a16="http://schemas.microsoft.com/office/drawing/2014/main" id="{AD77B2DF-AF44-4996-BBFD-5DF9162BE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58144"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F6BECB9-A7FC-400F-8502-97A13BB87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2685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39933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1" name="Rectangle 20">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22" name="Rectangle 21">
            <a:extLst>
              <a:ext uri="{FF2B5EF4-FFF2-40B4-BE49-F238E27FC236}">
                <a16:creationId xmlns:a16="http://schemas.microsoft.com/office/drawing/2014/main" id="{281148B8-58D0-4E9A-A32C-B3B181A3A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1EC1EF6-A5BF-44DB-A672-D024091B3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5495"/>
            <a:ext cx="5106593"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4" name="Rectangle 23">
            <a:extLst>
              <a:ext uri="{FF2B5EF4-FFF2-40B4-BE49-F238E27FC236}">
                <a16:creationId xmlns:a16="http://schemas.microsoft.com/office/drawing/2014/main" id="{45E02CBB-287D-4A17-B2F3-56AD2C058F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742769"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0E8075-6369-7DD9-4A07-A566EF76A830}"/>
              </a:ext>
            </a:extLst>
          </p:cNvPr>
          <p:cNvSpPr>
            <a:spLocks noGrp="1"/>
          </p:cNvSpPr>
          <p:nvPr>
            <p:ph type="title"/>
          </p:nvPr>
        </p:nvSpPr>
        <p:spPr>
          <a:xfrm>
            <a:off x="6553182" y="1267019"/>
            <a:ext cx="5553005" cy="3450844"/>
          </a:xfrm>
        </p:spPr>
        <p:txBody>
          <a:bodyPr vert="horz" lIns="91440" tIns="45720" rIns="91440" bIns="45720" rtlCol="0" anchor="t">
            <a:normAutofit/>
          </a:bodyPr>
          <a:lstStyle/>
          <a:p>
            <a:pPr>
              <a:lnSpc>
                <a:spcPct val="90000"/>
              </a:lnSpc>
            </a:pPr>
            <a:r>
              <a:rPr lang="en-US" sz="6000"/>
              <a:t>Economy is the most selected class.</a:t>
            </a:r>
          </a:p>
        </p:txBody>
      </p:sp>
      <p:pic>
        <p:nvPicPr>
          <p:cNvPr id="5" name="Content Placeholder 4">
            <a:extLst>
              <a:ext uri="{FF2B5EF4-FFF2-40B4-BE49-F238E27FC236}">
                <a16:creationId xmlns:a16="http://schemas.microsoft.com/office/drawing/2014/main" id="{31C8917F-B778-905C-C0BC-1C9CDC521801}"/>
              </a:ext>
            </a:extLst>
          </p:cNvPr>
          <p:cNvPicPr>
            <a:picLocks noGrp="1" noChangeAspect="1"/>
          </p:cNvPicPr>
          <p:nvPr>
            <p:ph idx="1"/>
          </p:nvPr>
        </p:nvPicPr>
        <p:blipFill>
          <a:blip r:embed="rId2"/>
          <a:stretch>
            <a:fillRect/>
          </a:stretch>
        </p:blipFill>
        <p:spPr>
          <a:xfrm>
            <a:off x="0" y="1375495"/>
            <a:ext cx="6553181" cy="5482505"/>
          </a:xfrm>
          <a:prstGeom prst="rect">
            <a:avLst/>
          </a:prstGeom>
        </p:spPr>
      </p:pic>
    </p:spTree>
    <p:extLst>
      <p:ext uri="{BB962C8B-B14F-4D97-AF65-F5344CB8AC3E}">
        <p14:creationId xmlns:p14="http://schemas.microsoft.com/office/powerpoint/2010/main" val="5454179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6" name="Rectangle 25">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28" name="Rectangle 27">
            <a:extLst>
              <a:ext uri="{FF2B5EF4-FFF2-40B4-BE49-F238E27FC236}">
                <a16:creationId xmlns:a16="http://schemas.microsoft.com/office/drawing/2014/main" id="{0247FD0E-C93A-490E-9994-C79DC8977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arge skydiving group mid-air">
            <a:extLst>
              <a:ext uri="{FF2B5EF4-FFF2-40B4-BE49-F238E27FC236}">
                <a16:creationId xmlns:a16="http://schemas.microsoft.com/office/drawing/2014/main" id="{7E91A833-4B1A-A26F-8A8F-FE6DFCD95AC7}"/>
              </a:ext>
            </a:extLst>
          </p:cNvPr>
          <p:cNvPicPr>
            <a:picLocks noChangeAspect="1"/>
          </p:cNvPicPr>
          <p:nvPr/>
        </p:nvPicPr>
        <p:blipFill rotWithShape="1">
          <a:blip r:embed="rId2"/>
          <a:srcRect t="11560" r="-1" b="3832"/>
          <a:stretch/>
        </p:blipFill>
        <p:spPr>
          <a:xfrm>
            <a:off x="3048" y="10"/>
            <a:ext cx="12188952" cy="6857990"/>
          </a:xfrm>
          <a:prstGeom prst="rect">
            <a:avLst/>
          </a:prstGeom>
        </p:spPr>
      </p:pic>
      <p:sp>
        <p:nvSpPr>
          <p:cNvPr id="30" name="Rectangle 29">
            <a:extLst>
              <a:ext uri="{FF2B5EF4-FFF2-40B4-BE49-F238E27FC236}">
                <a16:creationId xmlns:a16="http://schemas.microsoft.com/office/drawing/2014/main" id="{1CDD2F19-0AAB-46D2-A7D4-9BD8F7E42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78792" y="-578805"/>
            <a:ext cx="6858003" cy="8015586"/>
          </a:xfrm>
          <a:prstGeom prst="rect">
            <a:avLst/>
          </a:prstGeom>
          <a:gradFill flip="none" rotWithShape="1">
            <a:gsLst>
              <a:gs pos="48000">
                <a:sysClr val="windowText" lastClr="000000">
                  <a:alpha val="30000"/>
                </a:sysClr>
              </a:gs>
              <a:gs pos="85000">
                <a:sysClr val="windowText" lastClr="000000">
                  <a:alpha val="51000"/>
                </a:sysClr>
              </a:gs>
              <a:gs pos="0">
                <a:sysClr val="windowText" lastClr="000000">
                  <a:alpha val="0"/>
                </a:sysClr>
              </a:gs>
            </a:gsLst>
            <a:lin ang="16200000" scaled="1"/>
            <a:tileRect/>
          </a:gradFill>
          <a:ln w="12700" cap="flat" cmpd="sng" algn="ctr">
            <a:no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entury Gothic"/>
              <a:ea typeface="+mn-ea"/>
              <a:cs typeface="+mn-cs"/>
            </a:endParaRPr>
          </a:p>
        </p:txBody>
      </p:sp>
      <p:sp>
        <p:nvSpPr>
          <p:cNvPr id="2" name="Title 1">
            <a:extLst>
              <a:ext uri="{FF2B5EF4-FFF2-40B4-BE49-F238E27FC236}">
                <a16:creationId xmlns:a16="http://schemas.microsoft.com/office/drawing/2014/main" id="{2210FDA6-11F4-1DBB-F20C-5A935973148D}"/>
              </a:ext>
            </a:extLst>
          </p:cNvPr>
          <p:cNvSpPr>
            <a:spLocks noGrp="1"/>
          </p:cNvSpPr>
          <p:nvPr>
            <p:ph type="title"/>
          </p:nvPr>
        </p:nvSpPr>
        <p:spPr>
          <a:xfrm>
            <a:off x="1600516" y="1247140"/>
            <a:ext cx="4650160" cy="3450844"/>
          </a:xfrm>
        </p:spPr>
        <p:txBody>
          <a:bodyPr vert="horz" lIns="91440" tIns="45720" rIns="91440" bIns="45720" rtlCol="0" anchor="t">
            <a:normAutofit/>
          </a:bodyPr>
          <a:lstStyle/>
          <a:p>
            <a:r>
              <a:rPr lang="en-US" sz="6000">
                <a:solidFill>
                  <a:srgbClr val="FFFFFF"/>
                </a:solidFill>
              </a:rPr>
              <a:t>Thank You</a:t>
            </a:r>
          </a:p>
        </p:txBody>
      </p:sp>
      <p:sp>
        <p:nvSpPr>
          <p:cNvPr id="3" name="Content Placeholder 2">
            <a:extLst>
              <a:ext uri="{FF2B5EF4-FFF2-40B4-BE49-F238E27FC236}">
                <a16:creationId xmlns:a16="http://schemas.microsoft.com/office/drawing/2014/main" id="{04C521BA-3519-5358-4E37-9606FFD3BE46}"/>
              </a:ext>
            </a:extLst>
          </p:cNvPr>
          <p:cNvSpPr>
            <a:spLocks noGrp="1"/>
          </p:cNvSpPr>
          <p:nvPr>
            <p:ph idx="1"/>
          </p:nvPr>
        </p:nvSpPr>
        <p:spPr>
          <a:xfrm>
            <a:off x="1600515" y="4818126"/>
            <a:ext cx="4959807" cy="1268984"/>
          </a:xfrm>
        </p:spPr>
        <p:txBody>
          <a:bodyPr vert="horz" lIns="91440" tIns="45720" rIns="91440" bIns="45720" rtlCol="0" anchor="b">
            <a:normAutofit/>
          </a:bodyPr>
          <a:lstStyle/>
          <a:p>
            <a:pPr marL="0" indent="0">
              <a:buNone/>
            </a:pPr>
            <a:r>
              <a:rPr lang="en-US" sz="2400">
                <a:solidFill>
                  <a:srgbClr val="FFFFFF"/>
                </a:solidFill>
              </a:rPr>
              <a:t>We will keep developing for the best results.</a:t>
            </a:r>
          </a:p>
        </p:txBody>
      </p:sp>
      <p:sp>
        <p:nvSpPr>
          <p:cNvPr id="32" name="Rectangle 31">
            <a:extLst>
              <a:ext uri="{FF2B5EF4-FFF2-40B4-BE49-F238E27FC236}">
                <a16:creationId xmlns:a16="http://schemas.microsoft.com/office/drawing/2014/main" id="{AD77B2DF-AF44-4996-BBFD-5DF9162BE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F6BECB9-A7FC-400F-8502-97A13BB87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797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E22CD2-7B3A-51F4-3F28-7C5DF9AD8DEA}"/>
              </a:ext>
            </a:extLst>
          </p:cNvPr>
          <p:cNvSpPr>
            <a:spLocks noGrp="1"/>
          </p:cNvSpPr>
          <p:nvPr>
            <p:ph idx="1"/>
          </p:nvPr>
        </p:nvSpPr>
        <p:spPr>
          <a:xfrm>
            <a:off x="4657816" y="2792886"/>
            <a:ext cx="5136556" cy="3925887"/>
          </a:xfrm>
        </p:spPr>
        <p:txBody>
          <a:bodyPr>
            <a:normAutofit/>
          </a:bodyPr>
          <a:lstStyle/>
          <a:p>
            <a:pPr marL="0" indent="0" algn="just">
              <a:buNone/>
            </a:pPr>
            <a:r>
              <a:rPr lang="en-US" sz="4800"/>
              <a:t>ANY QUESTIONS ??</a:t>
            </a:r>
            <a:endParaRPr lang="en-IN" sz="4800"/>
          </a:p>
        </p:txBody>
      </p:sp>
      <p:pic>
        <p:nvPicPr>
          <p:cNvPr id="7" name="Graphic 6" descr="Question mark">
            <a:extLst>
              <a:ext uri="{FF2B5EF4-FFF2-40B4-BE49-F238E27FC236}">
                <a16:creationId xmlns:a16="http://schemas.microsoft.com/office/drawing/2014/main" id="{76256562-C26F-EC32-3E2A-A8178B71789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20771" y="1975587"/>
            <a:ext cx="3616657" cy="3616657"/>
          </a:xfrm>
          <a:prstGeom prst="rect">
            <a:avLst/>
          </a:prstGeom>
        </p:spPr>
      </p:pic>
    </p:spTree>
    <p:extLst>
      <p:ext uri="{BB962C8B-B14F-4D97-AF65-F5344CB8AC3E}">
        <p14:creationId xmlns:p14="http://schemas.microsoft.com/office/powerpoint/2010/main" val="20264507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A99AD6-3D1E-B742-674B-904B6A306C5F}"/>
              </a:ext>
            </a:extLst>
          </p:cNvPr>
          <p:cNvSpPr>
            <a:spLocks noGrp="1"/>
          </p:cNvSpPr>
          <p:nvPr>
            <p:ph type="title"/>
          </p:nvPr>
        </p:nvSpPr>
        <p:spPr>
          <a:xfrm>
            <a:off x="576072" y="455362"/>
            <a:ext cx="3603625" cy="1550419"/>
          </a:xfrm>
        </p:spPr>
        <p:txBody>
          <a:bodyPr>
            <a:normAutofit/>
          </a:bodyPr>
          <a:lstStyle/>
          <a:p>
            <a:r>
              <a:rPr lang="en-US"/>
              <a:t>Content</a:t>
            </a:r>
          </a:p>
        </p:txBody>
      </p:sp>
      <p:sp>
        <p:nvSpPr>
          <p:cNvPr id="3" name="Content Placeholder 2">
            <a:extLst>
              <a:ext uri="{FF2B5EF4-FFF2-40B4-BE49-F238E27FC236}">
                <a16:creationId xmlns:a16="http://schemas.microsoft.com/office/drawing/2014/main" id="{BF580898-4AB7-D726-62FC-B8973A773273}"/>
              </a:ext>
            </a:extLst>
          </p:cNvPr>
          <p:cNvSpPr>
            <a:spLocks noGrp="1"/>
          </p:cNvSpPr>
          <p:nvPr>
            <p:ph idx="1"/>
          </p:nvPr>
        </p:nvSpPr>
        <p:spPr>
          <a:xfrm>
            <a:off x="576072" y="2160016"/>
            <a:ext cx="3603625" cy="3926152"/>
          </a:xfrm>
        </p:spPr>
        <p:txBody>
          <a:bodyPr vert="horz" lIns="91440" tIns="45720" rIns="91440" bIns="45720" rtlCol="0">
            <a:normAutofit/>
          </a:bodyPr>
          <a:lstStyle/>
          <a:p>
            <a:pPr>
              <a:lnSpc>
                <a:spcPct val="100000"/>
              </a:lnSpc>
            </a:pPr>
            <a:r>
              <a:rPr lang="en-US" sz="1200"/>
              <a:t>Gantt Chart</a:t>
            </a:r>
          </a:p>
          <a:p>
            <a:pPr>
              <a:lnSpc>
                <a:spcPct val="100000"/>
              </a:lnSpc>
            </a:pPr>
            <a:r>
              <a:rPr lang="en-US" sz="1200"/>
              <a:t>Challenges</a:t>
            </a:r>
          </a:p>
          <a:p>
            <a:pPr>
              <a:lnSpc>
                <a:spcPct val="100000"/>
              </a:lnSpc>
            </a:pPr>
            <a:r>
              <a:rPr lang="en-US" sz="1200"/>
              <a:t>Objective</a:t>
            </a:r>
          </a:p>
          <a:p>
            <a:pPr>
              <a:lnSpc>
                <a:spcPct val="100000"/>
              </a:lnSpc>
            </a:pPr>
            <a:r>
              <a:rPr lang="en-US" sz="1200"/>
              <a:t>Motive For Choosing this project</a:t>
            </a:r>
          </a:p>
          <a:p>
            <a:pPr>
              <a:lnSpc>
                <a:spcPct val="100000"/>
              </a:lnSpc>
            </a:pPr>
            <a:r>
              <a:rPr lang="en-US" sz="1200"/>
              <a:t>Project Lifecycle</a:t>
            </a:r>
          </a:p>
          <a:p>
            <a:pPr>
              <a:lnSpc>
                <a:spcPct val="100000"/>
              </a:lnSpc>
            </a:pPr>
            <a:r>
              <a:rPr lang="en-US" sz="1200"/>
              <a:t>Introduction to Dataset</a:t>
            </a:r>
          </a:p>
          <a:p>
            <a:pPr>
              <a:lnSpc>
                <a:spcPct val="100000"/>
              </a:lnSpc>
            </a:pPr>
            <a:r>
              <a:rPr lang="en-US" sz="1200"/>
              <a:t>Created a basic dashboard</a:t>
            </a:r>
          </a:p>
          <a:p>
            <a:pPr>
              <a:lnSpc>
                <a:spcPct val="100000"/>
              </a:lnSpc>
            </a:pPr>
            <a:r>
              <a:rPr lang="en-US" sz="1200"/>
              <a:t>Explored Several Cloud Platform</a:t>
            </a:r>
          </a:p>
          <a:p>
            <a:pPr>
              <a:lnSpc>
                <a:spcPct val="100000"/>
              </a:lnSpc>
            </a:pPr>
            <a:r>
              <a:rPr lang="en-US" sz="1200"/>
              <a:t>Some Info From Dataset</a:t>
            </a:r>
          </a:p>
          <a:p>
            <a:pPr>
              <a:lnSpc>
                <a:spcPct val="100000"/>
              </a:lnSpc>
            </a:pPr>
            <a:r>
              <a:rPr lang="en-US" sz="1200"/>
              <a:t>Visuals</a:t>
            </a:r>
          </a:p>
          <a:p>
            <a:pPr>
              <a:lnSpc>
                <a:spcPct val="100000"/>
              </a:lnSpc>
            </a:pPr>
            <a:r>
              <a:rPr lang="en-US" sz="1200"/>
              <a:t>End</a:t>
            </a:r>
          </a:p>
        </p:txBody>
      </p:sp>
      <p:pic>
        <p:nvPicPr>
          <p:cNvPr id="5" name="Picture 4" descr="Graph">
            <a:extLst>
              <a:ext uri="{FF2B5EF4-FFF2-40B4-BE49-F238E27FC236}">
                <a16:creationId xmlns:a16="http://schemas.microsoft.com/office/drawing/2014/main" id="{0C1DBF89-AACF-2195-1910-B658D2C5D596}"/>
              </a:ext>
            </a:extLst>
          </p:cNvPr>
          <p:cNvPicPr>
            <a:picLocks noChangeAspect="1"/>
          </p:cNvPicPr>
          <p:nvPr/>
        </p:nvPicPr>
        <p:blipFill rotWithShape="1">
          <a:blip r:embed="rId2"/>
          <a:srcRect l="14826" r="17339" b="4"/>
          <a:stretch/>
        </p:blipFill>
        <p:spPr>
          <a:xfrm>
            <a:off x="4748403" y="10"/>
            <a:ext cx="7443597" cy="6857990"/>
          </a:xfrm>
          <a:prstGeom prst="rect">
            <a:avLst/>
          </a:prstGeom>
        </p:spPr>
      </p:pic>
      <p:sp>
        <p:nvSpPr>
          <p:cNvPr id="11"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8403"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8403"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2395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Rectangle 14">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17" name="Rectangle 16">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3398" y="1375495"/>
            <a:ext cx="1133856"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1" name="Rectangle 20">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98591"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 name="Title 3">
            <a:extLst>
              <a:ext uri="{FF2B5EF4-FFF2-40B4-BE49-F238E27FC236}">
                <a16:creationId xmlns:a16="http://schemas.microsoft.com/office/drawing/2014/main" id="{D0FE47B8-C0C0-EF2C-3031-9970544A8591}"/>
              </a:ext>
            </a:extLst>
          </p:cNvPr>
          <p:cNvSpPr>
            <a:spLocks noGrp="1"/>
          </p:cNvSpPr>
          <p:nvPr>
            <p:ph type="title"/>
          </p:nvPr>
        </p:nvSpPr>
        <p:spPr>
          <a:xfrm>
            <a:off x="6632446" y="1247775"/>
            <a:ext cx="4480053" cy="3449638"/>
          </a:xfrm>
        </p:spPr>
        <p:txBody>
          <a:bodyPr vert="horz" lIns="91440" tIns="45720" rIns="91440" bIns="45720" rtlCol="0" anchor="t">
            <a:normAutofit/>
          </a:bodyPr>
          <a:lstStyle/>
          <a:p>
            <a:r>
              <a:rPr lang="en-US" sz="6000"/>
              <a:t>Gantt chart here</a:t>
            </a:r>
          </a:p>
        </p:txBody>
      </p:sp>
      <p:pic>
        <p:nvPicPr>
          <p:cNvPr id="5" name="Content Placeholder 4" descr="A chart with text and numbers&#10;&#10;Description automatically generated with medium confidence">
            <a:extLst>
              <a:ext uri="{FF2B5EF4-FFF2-40B4-BE49-F238E27FC236}">
                <a16:creationId xmlns:a16="http://schemas.microsoft.com/office/drawing/2014/main" id="{A74CDD40-858B-252A-E6F5-BEC373F23F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9432" y="-701040"/>
            <a:ext cx="13480026" cy="9387840"/>
          </a:xfrm>
        </p:spPr>
      </p:pic>
    </p:spTree>
    <p:extLst>
      <p:ext uri="{BB962C8B-B14F-4D97-AF65-F5344CB8AC3E}">
        <p14:creationId xmlns:p14="http://schemas.microsoft.com/office/powerpoint/2010/main" val="2838608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D0FE47B8-C0C0-EF2C-3031-9970544A8591}"/>
              </a:ext>
            </a:extLst>
          </p:cNvPr>
          <p:cNvSpPr>
            <a:spLocks noGrp="1"/>
          </p:cNvSpPr>
          <p:nvPr>
            <p:ph type="title"/>
          </p:nvPr>
        </p:nvSpPr>
        <p:spPr>
          <a:xfrm>
            <a:off x="7695729" y="455362"/>
            <a:ext cx="3378671" cy="1550419"/>
          </a:xfrm>
        </p:spPr>
        <p:txBody>
          <a:bodyPr vert="horz" lIns="91440" tIns="45720" rIns="91440" bIns="45720" rtlCol="0">
            <a:normAutofit/>
          </a:bodyPr>
          <a:lstStyle/>
          <a:p>
            <a:r>
              <a:rPr lang="en-US" dirty="0"/>
              <a:t>Challenges Faced</a:t>
            </a:r>
          </a:p>
        </p:txBody>
      </p:sp>
      <p:sp>
        <p:nvSpPr>
          <p:cNvPr id="39" name="Content Placeholder 38">
            <a:extLst>
              <a:ext uri="{FF2B5EF4-FFF2-40B4-BE49-F238E27FC236}">
                <a16:creationId xmlns:a16="http://schemas.microsoft.com/office/drawing/2014/main" id="{59079D89-B5BE-C7C4-1091-C3A875789F5B}"/>
              </a:ext>
            </a:extLst>
          </p:cNvPr>
          <p:cNvSpPr>
            <a:spLocks noGrp="1"/>
          </p:cNvSpPr>
          <p:nvPr>
            <p:ph idx="1"/>
          </p:nvPr>
        </p:nvSpPr>
        <p:spPr>
          <a:xfrm>
            <a:off x="7695728" y="2160016"/>
            <a:ext cx="3378672" cy="3926152"/>
          </a:xfrm>
        </p:spPr>
        <p:txBody>
          <a:bodyPr>
            <a:normAutofit/>
          </a:bodyPr>
          <a:lstStyle/>
          <a:p>
            <a:r>
              <a:rPr lang="en-US" dirty="0"/>
              <a:t> These are some challenges we are facing during developing this project.</a:t>
            </a:r>
          </a:p>
        </p:txBody>
      </p:sp>
      <p:pic>
        <p:nvPicPr>
          <p:cNvPr id="5" name="Content Placeholder 4" descr="A screenshot of a computer&#10;&#10;Description automatically generated">
            <a:extLst>
              <a:ext uri="{FF2B5EF4-FFF2-40B4-BE49-F238E27FC236}">
                <a16:creationId xmlns:a16="http://schemas.microsoft.com/office/drawing/2014/main" id="{1004158C-FAC6-BD94-EA0B-E09679695FB2}"/>
              </a:ext>
            </a:extLst>
          </p:cNvPr>
          <p:cNvPicPr>
            <a:picLocks noChangeAspect="1"/>
          </p:cNvPicPr>
          <p:nvPr/>
        </p:nvPicPr>
        <p:blipFill>
          <a:blip r:embed="rId2"/>
          <a:stretch>
            <a:fillRect/>
          </a:stretch>
        </p:blipFill>
        <p:spPr>
          <a:xfrm>
            <a:off x="934066" y="-186813"/>
            <a:ext cx="6917800" cy="7207045"/>
          </a:xfrm>
          <a:prstGeom prst="rect">
            <a:avLst/>
          </a:prstGeom>
        </p:spPr>
      </p:pic>
      <p:sp>
        <p:nvSpPr>
          <p:cNvPr id="2" name="Rectangle 1">
            <a:extLst>
              <a:ext uri="{FF2B5EF4-FFF2-40B4-BE49-F238E27FC236}">
                <a16:creationId xmlns:a16="http://schemas.microsoft.com/office/drawing/2014/main" id="{A0767414-CEFA-38EE-60C1-7FAF30FD31D9}"/>
              </a:ext>
            </a:extLst>
          </p:cNvPr>
          <p:cNvSpPr/>
          <p:nvPr/>
        </p:nvSpPr>
        <p:spPr>
          <a:xfrm>
            <a:off x="3519948" y="845575"/>
            <a:ext cx="4175780" cy="7374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865027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88D4F9-A761-4973-BDDC-1895BA9EBE50}"/>
              </a:ext>
            </a:extLst>
          </p:cNvPr>
          <p:cNvSpPr>
            <a:spLocks noGrp="1"/>
          </p:cNvSpPr>
          <p:nvPr>
            <p:ph type="title"/>
          </p:nvPr>
        </p:nvSpPr>
        <p:spPr>
          <a:xfrm>
            <a:off x="4635040" y="455362"/>
            <a:ext cx="6991800" cy="1550419"/>
          </a:xfrm>
        </p:spPr>
        <p:txBody>
          <a:bodyPr>
            <a:normAutofit/>
          </a:bodyPr>
          <a:lstStyle/>
          <a:p>
            <a:r>
              <a:rPr lang="en-US"/>
              <a:t>Objective</a:t>
            </a:r>
            <a:endParaRPr lang="en-CA"/>
          </a:p>
        </p:txBody>
      </p:sp>
      <p:pic>
        <p:nvPicPr>
          <p:cNvPr id="5" name="Picture 4" descr="A white and red circular object with a dome&#10;&#10;Description automatically generated">
            <a:extLst>
              <a:ext uri="{FF2B5EF4-FFF2-40B4-BE49-F238E27FC236}">
                <a16:creationId xmlns:a16="http://schemas.microsoft.com/office/drawing/2014/main" id="{BECA7647-8097-614E-AA06-2479071234D4}"/>
              </a:ext>
            </a:extLst>
          </p:cNvPr>
          <p:cNvPicPr>
            <a:picLocks noChangeAspect="1"/>
          </p:cNvPicPr>
          <p:nvPr/>
        </p:nvPicPr>
        <p:blipFill rotWithShape="1">
          <a:blip r:embed="rId2"/>
          <a:srcRect l="6974" r="58796"/>
          <a:stretch/>
        </p:blipFill>
        <p:spPr>
          <a:xfrm>
            <a:off x="20" y="10"/>
            <a:ext cx="4173348" cy="6857990"/>
          </a:xfrm>
          <a:custGeom>
            <a:avLst/>
            <a:gdLst/>
            <a:ahLst/>
            <a:cxnLst/>
            <a:rect l="l" t="t" r="r" b="b"/>
            <a:pathLst>
              <a:path w="4173368" h="6858000">
                <a:moveTo>
                  <a:pt x="0" y="0"/>
                </a:moveTo>
                <a:lnTo>
                  <a:pt x="3603641" y="0"/>
                </a:lnTo>
                <a:lnTo>
                  <a:pt x="3603641" y="565149"/>
                </a:lnTo>
                <a:lnTo>
                  <a:pt x="4173368" y="565149"/>
                </a:lnTo>
                <a:lnTo>
                  <a:pt x="4173368" y="6858000"/>
                </a:lnTo>
                <a:lnTo>
                  <a:pt x="0" y="6858000"/>
                </a:lnTo>
                <a:close/>
              </a:path>
            </a:pathLst>
          </a:custGeom>
        </p:spPr>
      </p:pic>
      <p:sp>
        <p:nvSpPr>
          <p:cNvPr id="11"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9512"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9512"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7ED428F-06A4-EDB0-AA59-699245BE527C}"/>
              </a:ext>
            </a:extLst>
          </p:cNvPr>
          <p:cNvSpPr>
            <a:spLocks noGrp="1"/>
          </p:cNvSpPr>
          <p:nvPr>
            <p:ph idx="1"/>
          </p:nvPr>
        </p:nvSpPr>
        <p:spPr>
          <a:xfrm>
            <a:off x="4635040" y="2160016"/>
            <a:ext cx="6991800" cy="3926152"/>
          </a:xfrm>
        </p:spPr>
        <p:txBody>
          <a:bodyPr>
            <a:normAutofit/>
          </a:bodyPr>
          <a:lstStyle/>
          <a:p>
            <a:r>
              <a:rPr lang="en-US">
                <a:effectLst/>
                <a:latin typeface="Times New Roman" panose="02020603050405020304" pitchFamily="18" charset="0"/>
                <a:ea typeface="Times New Roman" panose="02020603050405020304" pitchFamily="18" charset="0"/>
                <a:cs typeface="Times New Roman" panose="02020603050405020304" pitchFamily="18" charset="0"/>
              </a:rPr>
              <a:t>The project's goal is to predict future airline ticket prices using past data. We'll analyze historical prices, flight dates, number of stops, and other relevant factors to train our machine learning model.</a:t>
            </a:r>
          </a:p>
          <a:p>
            <a:r>
              <a:rPr lang="en-US">
                <a:effectLst/>
                <a:latin typeface="Times New Roman" panose="02020603050405020304" pitchFamily="18" charset="0"/>
                <a:ea typeface="Times New Roman" panose="02020603050405020304" pitchFamily="18" charset="0"/>
                <a:cs typeface="Times New Roman" panose="02020603050405020304" pitchFamily="18" charset="0"/>
              </a:rPr>
              <a:t> This will help travelers understand price trends and plan trips at the best times to save money. Our aim is to make travel planning easier and more affordable.</a:t>
            </a:r>
            <a:endParaRPr lang="en-CA"/>
          </a:p>
        </p:txBody>
      </p:sp>
    </p:spTree>
    <p:extLst>
      <p:ext uri="{BB962C8B-B14F-4D97-AF65-F5344CB8AC3E}">
        <p14:creationId xmlns:p14="http://schemas.microsoft.com/office/powerpoint/2010/main" val="25256574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D0FE47B8-C0C0-EF2C-3031-9970544A8591}"/>
              </a:ext>
            </a:extLst>
          </p:cNvPr>
          <p:cNvSpPr>
            <a:spLocks noGrp="1"/>
          </p:cNvSpPr>
          <p:nvPr>
            <p:ph type="title"/>
          </p:nvPr>
        </p:nvSpPr>
        <p:spPr>
          <a:xfrm>
            <a:off x="8018462" y="455362"/>
            <a:ext cx="3683467" cy="1550419"/>
          </a:xfrm>
        </p:spPr>
        <p:txBody>
          <a:bodyPr>
            <a:normAutofit/>
          </a:bodyPr>
          <a:lstStyle/>
          <a:p>
            <a:pPr>
              <a:lnSpc>
                <a:spcPct val="90000"/>
              </a:lnSpc>
            </a:pPr>
            <a:r>
              <a:rPr lang="en-US" sz="2400"/>
              <a:t>Reason for choosing this project?</a:t>
            </a:r>
            <a:br>
              <a:rPr lang="en-US" sz="2400"/>
            </a:br>
            <a:endParaRPr lang="en-CA" sz="2400"/>
          </a:p>
        </p:txBody>
      </p:sp>
      <p:pic>
        <p:nvPicPr>
          <p:cNvPr id="7" name="Picture 6" descr="Plane in red circle">
            <a:extLst>
              <a:ext uri="{FF2B5EF4-FFF2-40B4-BE49-F238E27FC236}">
                <a16:creationId xmlns:a16="http://schemas.microsoft.com/office/drawing/2014/main" id="{EC08CB9A-7C43-9101-7940-CC00E273F569}"/>
              </a:ext>
            </a:extLst>
          </p:cNvPr>
          <p:cNvPicPr>
            <a:picLocks noChangeAspect="1"/>
          </p:cNvPicPr>
          <p:nvPr/>
        </p:nvPicPr>
        <p:blipFill rotWithShape="1">
          <a:blip r:embed="rId3"/>
          <a:srcRect l="11355" r="11771" b="1"/>
          <a:stretch/>
        </p:blipFill>
        <p:spPr>
          <a:xfrm>
            <a:off x="20" y="1"/>
            <a:ext cx="7531588" cy="6858000"/>
          </a:xfrm>
          <a:prstGeom prst="rect">
            <a:avLst/>
          </a:prstGeom>
        </p:spPr>
      </p:pic>
      <p:sp>
        <p:nvSpPr>
          <p:cNvPr id="21" name="Rectangle 2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530AD28-E355-64E1-66EA-4D8619812C6C}"/>
              </a:ext>
            </a:extLst>
          </p:cNvPr>
          <p:cNvSpPr>
            <a:spLocks noGrp="1"/>
          </p:cNvSpPr>
          <p:nvPr>
            <p:ph idx="1"/>
          </p:nvPr>
        </p:nvSpPr>
        <p:spPr>
          <a:xfrm>
            <a:off x="8018462" y="2160016"/>
            <a:ext cx="3683467" cy="3926152"/>
          </a:xfrm>
        </p:spPr>
        <p:txBody>
          <a:bodyPr>
            <a:normAutofit lnSpcReduction="10000"/>
          </a:bodyPr>
          <a:lstStyle/>
          <a:p>
            <a:pPr>
              <a:lnSpc>
                <a:spcPct val="100000"/>
              </a:lnSpc>
            </a:pPr>
            <a:r>
              <a:rPr lang="en-US"/>
              <a:t>We brainstormed several ideas and chose Airline Price Prediction. </a:t>
            </a:r>
          </a:p>
          <a:p>
            <a:pPr>
              <a:lnSpc>
                <a:spcPct val="100000"/>
              </a:lnSpc>
            </a:pPr>
            <a:r>
              <a:rPr lang="en-US"/>
              <a:t>It will help classmates find the best ticket prices for trips between Canada and their home countries. </a:t>
            </a:r>
          </a:p>
          <a:p>
            <a:pPr>
              <a:lnSpc>
                <a:spcPct val="100000"/>
              </a:lnSpc>
            </a:pPr>
            <a:r>
              <a:rPr lang="en-US"/>
              <a:t>We can improve it with feedback, making it a practical choice.</a:t>
            </a:r>
            <a:endParaRPr lang="en-CA"/>
          </a:p>
        </p:txBody>
      </p:sp>
    </p:spTree>
    <p:extLst>
      <p:ext uri="{BB962C8B-B14F-4D97-AF65-F5344CB8AC3E}">
        <p14:creationId xmlns:p14="http://schemas.microsoft.com/office/powerpoint/2010/main" val="2663163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1" name="Rectangle 10">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13" name="Rectangle 12">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95953" y="1375495"/>
            <a:ext cx="1133856"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7" name="Rectangle 16">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1146"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685A2AA4-089F-2C81-8918-5C86051B224E}"/>
              </a:ext>
            </a:extLst>
          </p:cNvPr>
          <p:cNvSpPr>
            <a:spLocks noGrp="1"/>
          </p:cNvSpPr>
          <p:nvPr>
            <p:ph type="title"/>
          </p:nvPr>
        </p:nvSpPr>
        <p:spPr>
          <a:xfrm>
            <a:off x="8016858" y="1247140"/>
            <a:ext cx="3609982" cy="3450844"/>
          </a:xfrm>
        </p:spPr>
        <p:txBody>
          <a:bodyPr vert="horz" lIns="91440" tIns="45720" rIns="91440" bIns="45720" rtlCol="0" anchor="t">
            <a:normAutofit/>
          </a:bodyPr>
          <a:lstStyle/>
          <a:p>
            <a:r>
              <a:rPr lang="en-US" sz="4800"/>
              <a:t>Project Lifecycle.</a:t>
            </a:r>
            <a:endParaRPr lang="en-US"/>
          </a:p>
        </p:txBody>
      </p:sp>
      <p:pic>
        <p:nvPicPr>
          <p:cNvPr id="4" name="Content Placeholder 3" descr="A diagram of a software development&#10;&#10;Description automatically generated">
            <a:extLst>
              <a:ext uri="{FF2B5EF4-FFF2-40B4-BE49-F238E27FC236}">
                <a16:creationId xmlns:a16="http://schemas.microsoft.com/office/drawing/2014/main" id="{B21369E1-E0E6-369E-A74A-8CDB2A385549}"/>
              </a:ext>
            </a:extLst>
          </p:cNvPr>
          <p:cNvPicPr>
            <a:picLocks noGrp="1" noChangeAspect="1"/>
          </p:cNvPicPr>
          <p:nvPr>
            <p:ph idx="1"/>
          </p:nvPr>
        </p:nvPicPr>
        <p:blipFill>
          <a:blip r:embed="rId2"/>
          <a:stretch>
            <a:fillRect/>
          </a:stretch>
        </p:blipFill>
        <p:spPr>
          <a:xfrm>
            <a:off x="-4941" y="1748"/>
            <a:ext cx="6103739" cy="6853111"/>
          </a:xfrm>
          <a:prstGeom prst="rect">
            <a:avLst/>
          </a:prstGeom>
        </p:spPr>
      </p:pic>
    </p:spTree>
    <p:extLst>
      <p:ext uri="{BB962C8B-B14F-4D97-AF65-F5344CB8AC3E}">
        <p14:creationId xmlns:p14="http://schemas.microsoft.com/office/powerpoint/2010/main" val="1864275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9" name="Rectangle 8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6DA97320-228E-48F3-BCFA-423F983C8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58144" y="566928"/>
            <a:ext cx="1133856" cy="6291072"/>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91" name="Rectangle 90">
            <a:extLst>
              <a:ext uri="{FF2B5EF4-FFF2-40B4-BE49-F238E27FC236}">
                <a16:creationId xmlns:a16="http://schemas.microsoft.com/office/drawing/2014/main" id="{2C9F0975-851A-4FEC-B19A-6EC12C0D54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25072"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 name="Title 3">
            <a:extLst>
              <a:ext uri="{FF2B5EF4-FFF2-40B4-BE49-F238E27FC236}">
                <a16:creationId xmlns:a16="http://schemas.microsoft.com/office/drawing/2014/main" id="{D0FE47B8-C0C0-EF2C-3031-9970544A8591}"/>
              </a:ext>
            </a:extLst>
          </p:cNvPr>
          <p:cNvSpPr>
            <a:spLocks noGrp="1"/>
          </p:cNvSpPr>
          <p:nvPr>
            <p:ph type="title"/>
          </p:nvPr>
        </p:nvSpPr>
        <p:spPr>
          <a:xfrm>
            <a:off x="758952" y="455613"/>
            <a:ext cx="4767031" cy="1549400"/>
          </a:xfrm>
        </p:spPr>
        <p:txBody>
          <a:bodyPr vert="horz" lIns="91440" tIns="45720" rIns="91440" bIns="45720" rtlCol="0">
            <a:normAutofit/>
          </a:bodyPr>
          <a:lstStyle/>
          <a:p>
            <a:pPr>
              <a:lnSpc>
                <a:spcPct val="90000"/>
              </a:lnSpc>
            </a:pPr>
            <a:r>
              <a:rPr lang="en-US" sz="3400"/>
              <a:t>Got our Hands on Learning on a Demo Dataset.</a:t>
            </a:r>
          </a:p>
        </p:txBody>
      </p:sp>
      <p:graphicFrame>
        <p:nvGraphicFramePr>
          <p:cNvPr id="93" name="Content Placeholder 58">
            <a:extLst>
              <a:ext uri="{FF2B5EF4-FFF2-40B4-BE49-F238E27FC236}">
                <a16:creationId xmlns:a16="http://schemas.microsoft.com/office/drawing/2014/main" id="{02E89A5A-D6F9-0279-B542-E5F7F91FBADC}"/>
              </a:ext>
            </a:extLst>
          </p:cNvPr>
          <p:cNvGraphicFramePr>
            <a:graphicFrameLocks noGrp="1"/>
          </p:cNvGraphicFramePr>
          <p:nvPr>
            <p:ph idx="1"/>
          </p:nvPr>
        </p:nvGraphicFramePr>
        <p:xfrm>
          <a:off x="758952" y="2160588"/>
          <a:ext cx="4767031" cy="39258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Content Placeholder 6" descr="A screenshot of a computer screen&#10;&#10;Description automatically generated">
            <a:extLst>
              <a:ext uri="{FF2B5EF4-FFF2-40B4-BE49-F238E27FC236}">
                <a16:creationId xmlns:a16="http://schemas.microsoft.com/office/drawing/2014/main" id="{65900A92-8C09-DBC7-6CA2-A82F77752C00}"/>
              </a:ext>
            </a:extLst>
          </p:cNvPr>
          <p:cNvPicPr>
            <a:picLocks noChangeAspect="1"/>
          </p:cNvPicPr>
          <p:nvPr/>
        </p:nvPicPr>
        <p:blipFill rotWithShape="1">
          <a:blip r:embed="rId7"/>
          <a:srcRect l="23893" r="21833"/>
          <a:stretch/>
        </p:blipFill>
        <p:spPr>
          <a:xfrm>
            <a:off x="6176054" y="1394355"/>
            <a:ext cx="4245788" cy="3911438"/>
          </a:xfrm>
          <a:prstGeom prst="rect">
            <a:avLst/>
          </a:prstGeom>
        </p:spPr>
      </p:pic>
      <p:sp>
        <p:nvSpPr>
          <p:cNvPr id="2" name="TextBox 1">
            <a:extLst>
              <a:ext uri="{FF2B5EF4-FFF2-40B4-BE49-F238E27FC236}">
                <a16:creationId xmlns:a16="http://schemas.microsoft.com/office/drawing/2014/main" id="{7D364938-F714-C689-97D7-7617F869B4C5}"/>
              </a:ext>
            </a:extLst>
          </p:cNvPr>
          <p:cNvSpPr txBox="1"/>
          <p:nvPr/>
        </p:nvSpPr>
        <p:spPr>
          <a:xfrm>
            <a:off x="2626467" y="5933872"/>
            <a:ext cx="6945549" cy="369332"/>
          </a:xfrm>
          <a:prstGeom prst="rect">
            <a:avLst/>
          </a:prstGeom>
          <a:noFill/>
        </p:spPr>
        <p:txBody>
          <a:bodyPr wrap="square" rtlCol="0">
            <a:spAutoFit/>
          </a:bodyPr>
          <a:lstStyle/>
          <a:p>
            <a:pPr algn="ctr"/>
            <a:r>
              <a:rPr lang="en-US"/>
              <a:t>LET’S DIVE DEEP INTO OUR DATASET</a:t>
            </a:r>
            <a:endParaRPr lang="en-IN"/>
          </a:p>
        </p:txBody>
      </p:sp>
    </p:spTree>
    <p:extLst>
      <p:ext uri="{BB962C8B-B14F-4D97-AF65-F5344CB8AC3E}">
        <p14:creationId xmlns:p14="http://schemas.microsoft.com/office/powerpoint/2010/main" val="2326587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InterweaveVTI">
  <a:themeElements>
    <a:clrScheme name="AnalogousFromDarkSeedLeftStep">
      <a:dk1>
        <a:srgbClr val="000000"/>
      </a:dk1>
      <a:lt1>
        <a:srgbClr val="FFFFFF"/>
      </a:lt1>
      <a:dk2>
        <a:srgbClr val="1B1D2F"/>
      </a:dk2>
      <a:lt2>
        <a:srgbClr val="F0F3F2"/>
      </a:lt2>
      <a:accent1>
        <a:srgbClr val="C34D84"/>
      </a:accent1>
      <a:accent2>
        <a:srgbClr val="B13BA4"/>
      </a:accent2>
      <a:accent3>
        <a:srgbClr val="9F4DC3"/>
      </a:accent3>
      <a:accent4>
        <a:srgbClr val="5C3BB1"/>
      </a:accent4>
      <a:accent5>
        <a:srgbClr val="4D5DC3"/>
      </a:accent5>
      <a:accent6>
        <a:srgbClr val="3B7CB1"/>
      </a:accent6>
      <a:hlink>
        <a:srgbClr val="605DC9"/>
      </a:hlink>
      <a:folHlink>
        <a:srgbClr val="7F7F7F"/>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A59A31B5-CCF3-45B1-BB73-A15A560B32E6}">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1595FAFF62F84D8B2CDFB2EDE20AF6" ma:contentTypeVersion="10" ma:contentTypeDescription="Create a new document." ma:contentTypeScope="" ma:versionID="d22bbde9ea181057a78a4ab247bf4ede">
  <xsd:schema xmlns:xsd="http://www.w3.org/2001/XMLSchema" xmlns:xs="http://www.w3.org/2001/XMLSchema" xmlns:p="http://schemas.microsoft.com/office/2006/metadata/properties" xmlns:ns3="3e07f05e-2f93-421e-9121-47ad2283a778" targetNamespace="http://schemas.microsoft.com/office/2006/metadata/properties" ma:root="true" ma:fieldsID="bc0f512b2caad26f07b4e884512189dc" ns3:_="">
    <xsd:import namespace="3e07f05e-2f93-421e-9121-47ad2283a778"/>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MediaServiceDateTaken" minOccurs="0"/>
                <xsd:element ref="ns3:_activity" minOccurs="0"/>
                <xsd:element ref="ns3:MediaServiceSystemTags" minOccurs="0"/>
                <xsd:element ref="ns3:MediaServiceGenerationTime" minOccurs="0"/>
                <xsd:element ref="ns3:MediaServiceEventHashCode"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e07f05e-2f93-421e-9121-47ad2283a77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3e07f05e-2f93-421e-9121-47ad2283a778" xsi:nil="true"/>
  </documentManagement>
</p:properties>
</file>

<file path=customXml/itemProps1.xml><?xml version="1.0" encoding="utf-8"?>
<ds:datastoreItem xmlns:ds="http://schemas.openxmlformats.org/officeDocument/2006/customXml" ds:itemID="{E44150D2-A3AB-4D74-A54F-0E568E101E74}">
  <ds:schemaRefs>
    <ds:schemaRef ds:uri="3e07f05e-2f93-421e-9121-47ad2283a77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5A83409-173C-4A90-8993-4052439A9DA8}">
  <ds:schemaRefs>
    <ds:schemaRef ds:uri="http://schemas.microsoft.com/sharepoint/v3/contenttype/forms"/>
  </ds:schemaRefs>
</ds:datastoreItem>
</file>

<file path=customXml/itemProps3.xml><?xml version="1.0" encoding="utf-8"?>
<ds:datastoreItem xmlns:ds="http://schemas.openxmlformats.org/officeDocument/2006/customXml" ds:itemID="{3FB01850-78F9-4B8A-83D0-D79B9B5F162C}">
  <ds:schemaRefs>
    <ds:schemaRef ds:uri="http://purl.org/dc/terms/"/>
    <ds:schemaRef ds:uri="http://purl.org/dc/dcmitype/"/>
    <ds:schemaRef ds:uri="http://www.w3.org/XML/1998/namespace"/>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3e07f05e-2f93-421e-9121-47ad2283a778"/>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38</TotalTime>
  <Words>417</Words>
  <Application>Microsoft Office PowerPoint</Application>
  <PresentationFormat>Widescreen</PresentationFormat>
  <Paragraphs>60</Paragraphs>
  <Slides>23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Aptos</vt:lpstr>
      <vt:lpstr>Arial</vt:lpstr>
      <vt:lpstr>Avenir Next</vt:lpstr>
      <vt:lpstr>Century Gothic</vt:lpstr>
      <vt:lpstr>Neue Haas Grotesk Text Pro</vt:lpstr>
      <vt:lpstr>Times New Roman</vt:lpstr>
      <vt:lpstr>InterweaveVTI</vt:lpstr>
      <vt:lpstr>AIRLINE PRICE PREDICTION</vt:lpstr>
      <vt:lpstr>Roles For Project</vt:lpstr>
      <vt:lpstr>Content</vt:lpstr>
      <vt:lpstr>Gantt chart here</vt:lpstr>
      <vt:lpstr>Challenges Faced</vt:lpstr>
      <vt:lpstr>Objective</vt:lpstr>
      <vt:lpstr>Reason for choosing this project? </vt:lpstr>
      <vt:lpstr>Project Lifecycle.</vt:lpstr>
      <vt:lpstr>Got our Hands on Learning on a Demo Dataset.</vt:lpstr>
      <vt:lpstr>PowerPoint Presentation</vt:lpstr>
      <vt:lpstr>Made Our Code Modular</vt:lpstr>
      <vt:lpstr>Created a Basic Dashboard</vt:lpstr>
      <vt:lpstr>What we Explored so far for deployment?</vt:lpstr>
      <vt:lpstr>GCP(Google Cloud Platform)</vt:lpstr>
      <vt:lpstr>Heroku</vt:lpstr>
      <vt:lpstr>Total Airlines we have</vt:lpstr>
      <vt:lpstr>We have four different classes.</vt:lpstr>
      <vt:lpstr>PowerPoint Presentation</vt:lpstr>
      <vt:lpstr>From the graph we notice that the fare distribution is right-skewed  which shows that most fares have lower prices. </vt:lpstr>
      <vt:lpstr>Distribution of flight Duration.</vt:lpstr>
      <vt:lpstr>Economy is the most selected class.</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Airline Fare Prediction</dc:title>
  <dc:creator>Urjeet Parmar</dc:creator>
  <cp:lastModifiedBy>Urjeet Parmar</cp:lastModifiedBy>
  <cp:revision>22</cp:revision>
  <dcterms:created xsi:type="dcterms:W3CDTF">2024-05-19T19:19:32Z</dcterms:created>
  <dcterms:modified xsi:type="dcterms:W3CDTF">2024-05-23T03:25:29Z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0x010100501595FAFF62F84D8B2CDFB2EDE20AF6</vt:lpwstr>
  </property>
</Properties>
</file>

<file path=docProps/thumbnail.jpeg>
</file>